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6"/>
  </p:notesMasterIdLst>
  <p:handoutMasterIdLst>
    <p:handoutMasterId r:id="rId37"/>
  </p:handoutMasterIdLst>
  <p:sldIdLst>
    <p:sldId id="303" r:id="rId5"/>
    <p:sldId id="311" r:id="rId6"/>
    <p:sldId id="318" r:id="rId7"/>
    <p:sldId id="312" r:id="rId8"/>
    <p:sldId id="313" r:id="rId9"/>
    <p:sldId id="314" r:id="rId10"/>
    <p:sldId id="315" r:id="rId11"/>
    <p:sldId id="316" r:id="rId12"/>
    <p:sldId id="317"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3" r:id="rId27"/>
    <p:sldId id="332" r:id="rId28"/>
    <p:sldId id="334" r:id="rId29"/>
    <p:sldId id="335" r:id="rId30"/>
    <p:sldId id="337" r:id="rId31"/>
    <p:sldId id="336" r:id="rId32"/>
    <p:sldId id="338" r:id="rId33"/>
    <p:sldId id="339" r:id="rId34"/>
    <p:sldId id="340" r:id="rId3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FFFFFF"/>
    <a:srgbClr val="B4E1D6"/>
    <a:srgbClr val="AFABAB"/>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810" y="12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iete\Documents\Naslagwerken\Opleiding\Howest_HVAC\Verbrandingswaarde_brandstoffe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l-BE" sz="2000" dirty="0"/>
              <a:t>Luchtsamenstelling in volumeprocenten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l-BE"/>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CB5-4B42-9094-BA0E3D0EB6BB}"/>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ACB5-4B42-9094-BA0E3D0EB6BB}"/>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ACB5-4B42-9094-BA0E3D0EB6BB}"/>
              </c:ext>
            </c:extLst>
          </c:dPt>
          <c:dLbls>
            <c:dLbl>
              <c:idx val="0"/>
              <c:layout>
                <c:manualLayout>
                  <c:x val="-0.11886694371536898"/>
                  <c:y val="-0.2140041360593664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CB5-4B42-9094-BA0E3D0EB6BB}"/>
                </c:ext>
              </c:extLst>
            </c:dLbl>
            <c:dLbl>
              <c:idx val="1"/>
              <c:layout>
                <c:manualLayout>
                  <c:x val="0.11639202391367745"/>
                  <c:y val="0.159238878167966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CB5-4B42-9094-BA0E3D0EB6BB}"/>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CB5-4B42-9094-BA0E3D0EB6BB}"/>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nl-BE"/>
              </a:p>
            </c:txPr>
            <c:showLegendKey val="0"/>
            <c:showVal val="0"/>
            <c:showCatName val="0"/>
            <c:showSerName val="0"/>
            <c:showPercent val="0"/>
            <c:showBubbleSize val="0"/>
            <c:extLst>
              <c:ext xmlns:c15="http://schemas.microsoft.com/office/drawing/2012/chart" uri="{CE6537A1-D6FC-4f65-9D91-7224C49458BB}"/>
            </c:extLst>
          </c:dLbls>
          <c:cat>
            <c:strRef>
              <c:f>Blad1!$A$15:$A$17</c:f>
              <c:strCache>
                <c:ptCount val="3"/>
                <c:pt idx="0">
                  <c:v>stikstof (N2)</c:v>
                </c:pt>
                <c:pt idx="1">
                  <c:v>zuurstof (O2)</c:v>
                </c:pt>
                <c:pt idx="2">
                  <c:v>waterdamp (H2O)</c:v>
                </c:pt>
              </c:strCache>
            </c:strRef>
          </c:cat>
          <c:val>
            <c:numRef>
              <c:f>Blad1!$B$15:$B$17</c:f>
              <c:numCache>
                <c:formatCode>0%</c:formatCode>
                <c:ptCount val="3"/>
                <c:pt idx="0">
                  <c:v>0.78100000000000003</c:v>
                </c:pt>
                <c:pt idx="1">
                  <c:v>0.20699999999999999</c:v>
                </c:pt>
                <c:pt idx="2" formatCode="0.00%">
                  <c:v>1.2E-2</c:v>
                </c:pt>
              </c:numCache>
            </c:numRef>
          </c:val>
          <c:extLst>
            <c:ext xmlns:c16="http://schemas.microsoft.com/office/drawing/2014/chart" uri="{C3380CC4-5D6E-409C-BE32-E72D297353CC}">
              <c16:uniqueId val="{00000006-ACB5-4B42-9094-BA0E3D0EB6BB}"/>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BE"/>
          </a:p>
        </c:txPr>
      </c:legendEntry>
      <c:legendEntry>
        <c:idx val="1"/>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BE"/>
          </a:p>
        </c:txPr>
      </c:legendEntry>
      <c:legendEntry>
        <c:idx val="2"/>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BE"/>
          </a:p>
        </c:txPr>
      </c:legendEntry>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nl-BE"/>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7/10/2025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7/10/2025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7/10/2025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nl-NL" dirty="0"/>
              <a:t>P</a:t>
            </a:r>
            <a:r>
              <a:rPr lang="en-BE" dirty="0" err="1"/>
              <a:t>agina</a:t>
            </a:r>
            <a:r>
              <a:rPr lang="en-BE" dirty="0"/>
              <a:t> 47-48 in </a:t>
            </a:r>
            <a:r>
              <a:rPr lang="en-BE" dirty="0" err="1"/>
              <a:t>boek</a:t>
            </a:r>
            <a:endParaRPr lang="nl-NL" dirty="0"/>
          </a:p>
        </p:txBody>
      </p:sp>
      <p:sp>
        <p:nvSpPr>
          <p:cNvPr id="4" name="Slide Number Placeholder 3"/>
          <p:cNvSpPr>
            <a:spLocks noGrp="1"/>
          </p:cNvSpPr>
          <p:nvPr>
            <p:ph type="sldNum" sz="quarter" idx="5"/>
          </p:nvPr>
        </p:nvSpPr>
        <p:spPr/>
        <p:txBody>
          <a:bodyPr/>
          <a:lstStyle/>
          <a:p>
            <a:fld id="{6C23E295-A1A5-4488-BC09-D942F81F4A15}" type="slidenum">
              <a:rPr lang="nl-BE" smtClean="0"/>
              <a:t>2</a:t>
            </a:fld>
            <a:endParaRPr lang="nl-BE"/>
          </a:p>
        </p:txBody>
      </p:sp>
    </p:spTree>
    <p:extLst>
      <p:ext uri="{BB962C8B-B14F-4D97-AF65-F5344CB8AC3E}">
        <p14:creationId xmlns:p14="http://schemas.microsoft.com/office/powerpoint/2010/main" val="482733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330382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425696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S</a:t>
            </a:r>
            <a:r>
              <a:rPr lang="en-BE" dirty="0" err="1"/>
              <a:t>tookseizoen</a:t>
            </a:r>
            <a:r>
              <a:rPr lang="en-BE" dirty="0"/>
              <a:t> </a:t>
            </a:r>
            <a:r>
              <a:rPr lang="en-BE" dirty="0" err="1"/>
              <a:t>temperatuur</a:t>
            </a:r>
            <a:r>
              <a:rPr lang="en-BE" dirty="0"/>
              <a:t> </a:t>
            </a:r>
            <a:r>
              <a:rPr lang="en-BE" dirty="0" err="1"/>
              <a:t>onder</a:t>
            </a:r>
            <a:r>
              <a:rPr lang="en-BE" dirty="0"/>
              <a:t> de 16-18°</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32843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14</a:t>
            </a:fld>
            <a:endParaRPr lang="nl-BE"/>
          </a:p>
        </p:txBody>
      </p:sp>
    </p:spTree>
    <p:extLst>
      <p:ext uri="{BB962C8B-B14F-4D97-AF65-F5344CB8AC3E}">
        <p14:creationId xmlns:p14="http://schemas.microsoft.com/office/powerpoint/2010/main" val="2424376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E</a:t>
            </a:r>
            <a:r>
              <a:rPr lang="en-BE" dirty="0" err="1"/>
              <a:t>xamen</a:t>
            </a:r>
            <a:r>
              <a:rPr lang="en-BE" dirty="0"/>
              <a:t> leg </a:t>
            </a:r>
            <a:r>
              <a:rPr lang="en-BE" dirty="0" err="1"/>
              <a:t>uit</a:t>
            </a:r>
            <a:r>
              <a:rPr lang="en-BE" dirty="0"/>
              <a:t> </a:t>
            </a:r>
            <a:r>
              <a:rPr lang="en-BE" dirty="0" err="1"/>
              <a:t>hoog</a:t>
            </a:r>
            <a:r>
              <a:rPr lang="en-BE" dirty="0"/>
              <a:t> </a:t>
            </a:r>
            <a:r>
              <a:rPr lang="en-BE" dirty="0" err="1"/>
              <a:t>rendement</a:t>
            </a:r>
            <a:r>
              <a:rPr lang="en-BE" dirty="0"/>
              <a:t> </a:t>
            </a:r>
            <a:r>
              <a:rPr lang="en-BE" dirty="0" err="1"/>
              <a:t>dauwpunts</a:t>
            </a:r>
            <a:r>
              <a:rPr lang="en-BE" dirty="0"/>
              <a:t> </a:t>
            </a:r>
            <a:r>
              <a:rPr lang="en-BE" dirty="0" err="1"/>
              <a:t>temperatuur</a:t>
            </a:r>
            <a:r>
              <a:rPr lang="en-BE" dirty="0"/>
              <a:t>. </a:t>
            </a:r>
            <a:r>
              <a:rPr lang="nl-NL" dirty="0"/>
              <a:t>S</a:t>
            </a:r>
            <a:r>
              <a:rPr lang="en-BE" dirty="0" err="1"/>
              <a:t>tookwarmte</a:t>
            </a:r>
            <a:r>
              <a:rPr lang="en-BE" dirty="0"/>
              <a:t> </a:t>
            </a:r>
            <a:r>
              <a:rPr lang="en-BE" dirty="0" err="1"/>
              <a:t>verbrandingswarmte</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227898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J</a:t>
            </a:r>
            <a:r>
              <a:rPr lang="en-BE" dirty="0"/>
              <a:t>e </a:t>
            </a:r>
            <a:r>
              <a:rPr lang="en-BE" dirty="0" err="1"/>
              <a:t>ziet</a:t>
            </a:r>
            <a:r>
              <a:rPr lang="en-BE" dirty="0"/>
              <a:t> </a:t>
            </a:r>
            <a:r>
              <a:rPr lang="en-BE" dirty="0" err="1"/>
              <a:t>geen</a:t>
            </a:r>
            <a:r>
              <a:rPr lang="en-BE" dirty="0"/>
              <a:t> </a:t>
            </a:r>
            <a:r>
              <a:rPr lang="en-BE" dirty="0" err="1"/>
              <a:t>stoom</a:t>
            </a:r>
            <a:r>
              <a:rPr lang="en-BE" dirty="0"/>
              <a:t> maar de </a:t>
            </a:r>
            <a:r>
              <a:rPr lang="en-BE" dirty="0" err="1"/>
              <a:t>condensatie</a:t>
            </a:r>
            <a:r>
              <a:rPr lang="en-BE" dirty="0"/>
              <a:t> van de water </a:t>
            </a:r>
            <a:r>
              <a:rPr lang="en-BE" dirty="0" err="1"/>
              <a:t>delen</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16</a:t>
            </a:fld>
            <a:endParaRPr lang="nl-BE"/>
          </a:p>
        </p:txBody>
      </p:sp>
    </p:spTree>
    <p:extLst>
      <p:ext uri="{BB962C8B-B14F-4D97-AF65-F5344CB8AC3E}">
        <p14:creationId xmlns:p14="http://schemas.microsoft.com/office/powerpoint/2010/main" val="260732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304846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18</a:t>
            </a:fld>
            <a:endParaRPr lang="nl-BE"/>
          </a:p>
        </p:txBody>
      </p:sp>
    </p:spTree>
    <p:extLst>
      <p:ext uri="{BB962C8B-B14F-4D97-AF65-F5344CB8AC3E}">
        <p14:creationId xmlns:p14="http://schemas.microsoft.com/office/powerpoint/2010/main" val="2499949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570933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O</a:t>
            </a:r>
            <a:r>
              <a:rPr lang="en-BE" dirty="0"/>
              <a:t>p 374 </a:t>
            </a:r>
            <a:r>
              <a:rPr lang="en-BE" dirty="0" err="1"/>
              <a:t>vloeistof</a:t>
            </a:r>
            <a:r>
              <a:rPr lang="en-BE" dirty="0"/>
              <a:t> </a:t>
            </a:r>
            <a:r>
              <a:rPr lang="en-BE" dirty="0" err="1"/>
              <a:t>en</a:t>
            </a:r>
            <a:r>
              <a:rPr lang="en-BE" dirty="0"/>
              <a:t> gas </a:t>
            </a:r>
            <a:r>
              <a:rPr lang="en-BE" dirty="0" err="1"/>
              <a:t>bestaan</a:t>
            </a:r>
            <a:r>
              <a:rPr lang="en-BE" dirty="0"/>
              <a:t> </a:t>
            </a:r>
            <a:r>
              <a:rPr lang="en-BE" dirty="0" err="1"/>
              <a:t>naast</a:t>
            </a:r>
            <a:r>
              <a:rPr lang="en-BE" dirty="0"/>
              <a:t> </a:t>
            </a:r>
            <a:r>
              <a:rPr lang="en-BE" dirty="0" err="1"/>
              <a:t>elkaar</a:t>
            </a:r>
            <a:r>
              <a:rPr lang="en-BE" dirty="0"/>
              <a:t>. </a:t>
            </a:r>
            <a:r>
              <a:rPr lang="nl-NL" dirty="0"/>
              <a:t>Z</a:t>
            </a:r>
            <a:r>
              <a:rPr lang="en-BE" dirty="0" err="1"/>
              <a:t>elfde</a:t>
            </a:r>
            <a:r>
              <a:rPr lang="en-BE" dirty="0"/>
              <a:t> </a:t>
            </a:r>
            <a:r>
              <a:rPr lang="en-BE" dirty="0" err="1"/>
              <a:t>dichtheid</a:t>
            </a:r>
            <a:r>
              <a:rPr lang="en-BE" dirty="0"/>
              <a:t> </a:t>
            </a:r>
            <a:r>
              <a:rPr lang="en-BE" dirty="0" err="1"/>
              <a:t>voor</a:t>
            </a:r>
            <a:r>
              <a:rPr lang="en-BE" dirty="0"/>
              <a:t> </a:t>
            </a:r>
            <a:r>
              <a:rPr lang="en-BE" dirty="0" err="1"/>
              <a:t>beide</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1650315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594754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21</a:t>
            </a:fld>
            <a:endParaRPr lang="nl-BE"/>
          </a:p>
        </p:txBody>
      </p:sp>
    </p:spTree>
    <p:extLst>
      <p:ext uri="{BB962C8B-B14F-4D97-AF65-F5344CB8AC3E}">
        <p14:creationId xmlns:p14="http://schemas.microsoft.com/office/powerpoint/2010/main" val="2948733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P</a:t>
            </a:r>
            <a:r>
              <a:rPr lang="en-BE" dirty="0"/>
              <a:t>inch point = </a:t>
            </a:r>
            <a:r>
              <a:rPr lang="en-BE" dirty="0" err="1"/>
              <a:t>temperatuursverschil</a:t>
            </a:r>
            <a:r>
              <a:rPr lang="en-BE" dirty="0"/>
              <a:t> </a:t>
            </a:r>
            <a:r>
              <a:rPr lang="en-BE" dirty="0" err="1"/>
              <a:t>tussen</a:t>
            </a:r>
            <a:r>
              <a:rPr lang="en-BE" dirty="0"/>
              <a:t> </a:t>
            </a:r>
            <a:r>
              <a:rPr lang="en-BE" dirty="0" err="1"/>
              <a:t>een</a:t>
            </a:r>
            <a:r>
              <a:rPr lang="en-BE" dirty="0"/>
              <a:t> </a:t>
            </a:r>
            <a:r>
              <a:rPr lang="en-BE" dirty="0" err="1"/>
              <a:t>wisselaar</a:t>
            </a:r>
            <a:r>
              <a:rPr lang="en-BE" dirty="0"/>
              <a:t> </a:t>
            </a:r>
            <a:r>
              <a:rPr lang="en-BE" dirty="0" err="1"/>
              <a:t>en</a:t>
            </a:r>
            <a:r>
              <a:rPr lang="en-BE" dirty="0"/>
              <a:t> </a:t>
            </a:r>
            <a:r>
              <a:rPr lang="en-BE" dirty="0" err="1"/>
              <a:t>zijn</a:t>
            </a:r>
            <a:r>
              <a:rPr lang="en-BE" dirty="0"/>
              <a:t> </a:t>
            </a:r>
            <a:r>
              <a:rPr lang="en-BE" dirty="0" err="1"/>
              <a:t>omgeving</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22</a:t>
            </a:fld>
            <a:endParaRPr lang="nl-BE"/>
          </a:p>
        </p:txBody>
      </p:sp>
    </p:spTree>
    <p:extLst>
      <p:ext uri="{BB962C8B-B14F-4D97-AF65-F5344CB8AC3E}">
        <p14:creationId xmlns:p14="http://schemas.microsoft.com/office/powerpoint/2010/main" val="3820308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23</a:t>
            </a:fld>
            <a:endParaRPr lang="nl-BE"/>
          </a:p>
        </p:txBody>
      </p:sp>
    </p:spTree>
    <p:extLst>
      <p:ext uri="{BB962C8B-B14F-4D97-AF65-F5344CB8AC3E}">
        <p14:creationId xmlns:p14="http://schemas.microsoft.com/office/powerpoint/2010/main" val="4239606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24</a:t>
            </a:fld>
            <a:endParaRPr lang="nl-BE"/>
          </a:p>
        </p:txBody>
      </p:sp>
    </p:spTree>
    <p:extLst>
      <p:ext uri="{BB962C8B-B14F-4D97-AF65-F5344CB8AC3E}">
        <p14:creationId xmlns:p14="http://schemas.microsoft.com/office/powerpoint/2010/main" val="2854140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25</a:t>
            </a:fld>
            <a:endParaRPr lang="nl-BE"/>
          </a:p>
        </p:txBody>
      </p:sp>
    </p:spTree>
    <p:extLst>
      <p:ext uri="{BB962C8B-B14F-4D97-AF65-F5344CB8AC3E}">
        <p14:creationId xmlns:p14="http://schemas.microsoft.com/office/powerpoint/2010/main" val="2234493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26</a:t>
            </a:fld>
            <a:endParaRPr lang="nl-BE"/>
          </a:p>
        </p:txBody>
      </p:sp>
    </p:spTree>
    <p:extLst>
      <p:ext uri="{BB962C8B-B14F-4D97-AF65-F5344CB8AC3E}">
        <p14:creationId xmlns:p14="http://schemas.microsoft.com/office/powerpoint/2010/main" val="4279218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934771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28</a:t>
            </a:fld>
            <a:endParaRPr lang="nl-BE"/>
          </a:p>
        </p:txBody>
      </p:sp>
    </p:spTree>
    <p:extLst>
      <p:ext uri="{BB962C8B-B14F-4D97-AF65-F5344CB8AC3E}">
        <p14:creationId xmlns:p14="http://schemas.microsoft.com/office/powerpoint/2010/main" val="4223599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29</a:t>
            </a:fld>
            <a:endParaRPr lang="nl-BE"/>
          </a:p>
        </p:txBody>
      </p:sp>
    </p:spTree>
    <p:extLst>
      <p:ext uri="{BB962C8B-B14F-4D97-AF65-F5344CB8AC3E}">
        <p14:creationId xmlns:p14="http://schemas.microsoft.com/office/powerpoint/2010/main" val="71818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354090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4</a:t>
            </a:fld>
            <a:endParaRPr lang="nl-BE"/>
          </a:p>
        </p:txBody>
      </p:sp>
    </p:spTree>
    <p:extLst>
      <p:ext uri="{BB962C8B-B14F-4D97-AF65-F5344CB8AC3E}">
        <p14:creationId xmlns:p14="http://schemas.microsoft.com/office/powerpoint/2010/main" val="3764924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C</a:t>
            </a:r>
            <a:r>
              <a:rPr lang="en-BE" dirty="0" err="1"/>
              <a:t>avitatie</a:t>
            </a:r>
            <a:r>
              <a:rPr lang="en-BE" dirty="0"/>
              <a:t> = </a:t>
            </a:r>
            <a:r>
              <a:rPr lang="en-BE" dirty="0" err="1"/>
              <a:t>soort</a:t>
            </a:r>
            <a:r>
              <a:rPr lang="en-BE" dirty="0"/>
              <a:t> van </a:t>
            </a:r>
            <a:r>
              <a:rPr lang="en-BE" dirty="0" err="1"/>
              <a:t>opkoken</a:t>
            </a:r>
            <a:r>
              <a:rPr lang="en-BE"/>
              <a:t> </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31</a:t>
            </a:fld>
            <a:endParaRPr lang="nl-BE"/>
          </a:p>
        </p:txBody>
      </p:sp>
    </p:spTree>
    <p:extLst>
      <p:ext uri="{BB962C8B-B14F-4D97-AF65-F5344CB8AC3E}">
        <p14:creationId xmlns:p14="http://schemas.microsoft.com/office/powerpoint/2010/main" val="190500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5</a:t>
            </a:fld>
            <a:endParaRPr lang="nl-BE"/>
          </a:p>
        </p:txBody>
      </p:sp>
    </p:spTree>
    <p:extLst>
      <p:ext uri="{BB962C8B-B14F-4D97-AF65-F5344CB8AC3E}">
        <p14:creationId xmlns:p14="http://schemas.microsoft.com/office/powerpoint/2010/main" val="3898229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1810745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7</a:t>
            </a:fld>
            <a:endParaRPr lang="nl-BE"/>
          </a:p>
        </p:txBody>
      </p:sp>
    </p:spTree>
    <p:extLst>
      <p:ext uri="{BB962C8B-B14F-4D97-AF65-F5344CB8AC3E}">
        <p14:creationId xmlns:p14="http://schemas.microsoft.com/office/powerpoint/2010/main" val="171827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nl-NL" dirty="0"/>
              <a:t>A</a:t>
            </a:r>
            <a:r>
              <a:rPr lang="en-BE" dirty="0" err="1"/>
              <a:t>ardgas</a:t>
            </a:r>
            <a:r>
              <a:rPr lang="en-BE" dirty="0"/>
              <a:t> </a:t>
            </a:r>
            <a:r>
              <a:rPr lang="en-BE" dirty="0" err="1"/>
              <a:t>naar</a:t>
            </a:r>
            <a:r>
              <a:rPr lang="en-BE" dirty="0"/>
              <a:t> </a:t>
            </a:r>
            <a:r>
              <a:rPr lang="en-BE" dirty="0" err="1"/>
              <a:t>vloeibare</a:t>
            </a:r>
            <a:r>
              <a:rPr lang="en-BE" dirty="0"/>
              <a:t> </a:t>
            </a:r>
            <a:r>
              <a:rPr lang="en-BE" dirty="0" err="1"/>
              <a:t>versie</a:t>
            </a:r>
            <a:r>
              <a:rPr lang="en-BE" dirty="0"/>
              <a:t> </a:t>
            </a:r>
            <a:r>
              <a:rPr lang="en-BE" dirty="0" err="1"/>
              <a:t>geeft</a:t>
            </a:r>
            <a:r>
              <a:rPr lang="en-BE" dirty="0"/>
              <a:t> 2,5 megajoule </a:t>
            </a:r>
            <a:r>
              <a:rPr lang="en-BE" dirty="0" err="1"/>
              <a:t>af</a:t>
            </a:r>
            <a:r>
              <a:rPr lang="en-BE" dirty="0"/>
              <a:t> of 2500 kilojoule</a:t>
            </a:r>
            <a:br>
              <a:rPr lang="en-BE" dirty="0"/>
            </a:br>
            <a:br>
              <a:rPr lang="en-BE" dirty="0"/>
            </a:br>
            <a:endParaRPr lang="nl-NL" dirty="0"/>
          </a:p>
        </p:txBody>
      </p:sp>
      <p:sp>
        <p:nvSpPr>
          <p:cNvPr id="4" name="Slide Number Placeholder 3"/>
          <p:cNvSpPr>
            <a:spLocks noGrp="1"/>
          </p:cNvSpPr>
          <p:nvPr>
            <p:ph type="sldNum" sz="quarter" idx="5"/>
          </p:nvPr>
        </p:nvSpPr>
        <p:spPr/>
        <p:txBody>
          <a:bodyPr/>
          <a:lstStyle/>
          <a:p>
            <a:fld id="{6C23E295-A1A5-4488-BC09-D942F81F4A15}" type="slidenum">
              <a:rPr lang="nl-BE" smtClean="0"/>
              <a:t>8</a:t>
            </a:fld>
            <a:endParaRPr lang="nl-BE"/>
          </a:p>
        </p:txBody>
      </p:sp>
    </p:spTree>
    <p:extLst>
      <p:ext uri="{BB962C8B-B14F-4D97-AF65-F5344CB8AC3E}">
        <p14:creationId xmlns:p14="http://schemas.microsoft.com/office/powerpoint/2010/main" val="138193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r>
              <a:rPr lang="nl-NL" dirty="0"/>
              <a:t>A</a:t>
            </a:r>
            <a:r>
              <a:rPr lang="en-BE" dirty="0" err="1"/>
              <a:t>diabatisch</a:t>
            </a:r>
            <a:r>
              <a:rPr lang="en-BE" dirty="0"/>
              <a:t> is </a:t>
            </a:r>
            <a:r>
              <a:rPr lang="en-BE" dirty="0" err="1"/>
              <a:t>geen</a:t>
            </a:r>
            <a:r>
              <a:rPr lang="en-BE" dirty="0"/>
              <a:t> </a:t>
            </a:r>
            <a:r>
              <a:rPr lang="en-BE" dirty="0" err="1"/>
              <a:t>afgifte</a:t>
            </a:r>
            <a:r>
              <a:rPr lang="en-BE" dirty="0"/>
              <a:t> </a:t>
            </a:r>
            <a:r>
              <a:rPr lang="en-BE" dirty="0" err="1"/>
              <a:t>naar</a:t>
            </a:r>
            <a:r>
              <a:rPr lang="en-BE" dirty="0"/>
              <a:t> de </a:t>
            </a:r>
            <a:r>
              <a:rPr lang="en-BE" dirty="0" err="1"/>
              <a:t>omgeving</a:t>
            </a:r>
            <a:r>
              <a:rPr lang="en-BE" dirty="0"/>
              <a:t> toe, </a:t>
            </a:r>
            <a:r>
              <a:rPr lang="en-BE" dirty="0" err="1"/>
              <a:t>komt</a:t>
            </a:r>
            <a:r>
              <a:rPr lang="en-BE" dirty="0"/>
              <a:t> </a:t>
            </a:r>
            <a:r>
              <a:rPr lang="en-BE" dirty="0" err="1"/>
              <a:t>eigenlijk</a:t>
            </a:r>
            <a:r>
              <a:rPr lang="en-BE" dirty="0"/>
              <a:t> </a:t>
            </a:r>
            <a:r>
              <a:rPr lang="en-BE" dirty="0" err="1"/>
              <a:t>niet</a:t>
            </a:r>
            <a:r>
              <a:rPr lang="en-BE" dirty="0"/>
              <a:t> </a:t>
            </a:r>
            <a:r>
              <a:rPr lang="en-BE" dirty="0" err="1"/>
              <a:t>voor</a:t>
            </a:r>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9</a:t>
            </a:fld>
            <a:endParaRPr lang="nl-BE"/>
          </a:p>
        </p:txBody>
      </p:sp>
    </p:spTree>
    <p:extLst>
      <p:ext uri="{BB962C8B-B14F-4D97-AF65-F5344CB8AC3E}">
        <p14:creationId xmlns:p14="http://schemas.microsoft.com/office/powerpoint/2010/main" val="421956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10</a:t>
            </a:fld>
            <a:endParaRPr lang="nl-BE"/>
          </a:p>
        </p:txBody>
      </p:sp>
    </p:spTree>
    <p:extLst>
      <p:ext uri="{BB962C8B-B14F-4D97-AF65-F5344CB8AC3E}">
        <p14:creationId xmlns:p14="http://schemas.microsoft.com/office/powerpoint/2010/main" val="31639529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in4fuels.be/nl/blog/modulerende-stookolieketel-optimale-prestaties-gegarandeerd"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9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NL" dirty="0"/>
              <a:t>HVAC-Les 2</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NL" dirty="0"/>
              <a:t>Verbranding</a:t>
            </a:r>
          </a:p>
          <a:p>
            <a:r>
              <a:rPr lang="nl-NL" dirty="0"/>
              <a:t>Warm waterproductie</a:t>
            </a:r>
          </a:p>
          <a:p>
            <a:r>
              <a:rPr lang="nl-NL" dirty="0"/>
              <a:t>Stoom productie</a:t>
            </a:r>
          </a:p>
          <a:p>
            <a:endParaRPr lang="nl-BE" dirty="0"/>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Mazoutbranders</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10</a:t>
            </a:fld>
            <a:endParaRPr lang="nl-BE"/>
          </a:p>
        </p:txBody>
      </p:sp>
      <p:sp>
        <p:nvSpPr>
          <p:cNvPr id="2" name="Text Box 2">
            <a:extLst>
              <a:ext uri="{FF2B5EF4-FFF2-40B4-BE49-F238E27FC236}">
                <a16:creationId xmlns:a16="http://schemas.microsoft.com/office/drawing/2014/main" id="{02FF3173-3014-2924-0B5D-EE8AB01C8C41}"/>
              </a:ext>
            </a:extLst>
          </p:cNvPr>
          <p:cNvSpPr txBox="1">
            <a:spLocks noChangeArrowheads="1"/>
          </p:cNvSpPr>
          <p:nvPr/>
        </p:nvSpPr>
        <p:spPr bwMode="auto">
          <a:xfrm>
            <a:off x="998691" y="1892486"/>
            <a:ext cx="16575629" cy="7060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dirty="0"/>
          </a:p>
          <a:p>
            <a:pPr>
              <a:buClrTx/>
            </a:pPr>
            <a:r>
              <a:rPr lang="nl-BE" altLang="nl-BE" sz="2000" b="1" u="sng" dirty="0">
                <a:latin typeface="+mj-lt"/>
              </a:rPr>
              <a:t>Gele vlambrander</a:t>
            </a:r>
          </a:p>
          <a:p>
            <a:pPr>
              <a:buClrTx/>
              <a:buFontTx/>
              <a:buNone/>
            </a:pPr>
            <a:r>
              <a:rPr lang="nl-NL" altLang="nl-BE" sz="2000" dirty="0">
                <a:latin typeface="+mn-lt"/>
              </a:rPr>
              <a:t>Een gele vlamverbrander is de klassieke uitvoering van de mazoutbrander, maar onderging een hele evolutie voor een betere werking. Voor een hoog rendement en minder uitstoot van schadelijke stoffen is een correcte afstelling wel noodzakelijk.</a:t>
            </a:r>
            <a:endParaRPr lang="nl-BE" altLang="nl-BE" sz="2000" dirty="0">
              <a:latin typeface="+mn-lt"/>
            </a:endParaRPr>
          </a:p>
          <a:p>
            <a:pPr>
              <a:buClrTx/>
              <a:buFontTx/>
              <a:buNone/>
            </a:pPr>
            <a:endParaRPr lang="nl-BE" altLang="nl-BE" sz="2000" dirty="0">
              <a:latin typeface="+mn-lt"/>
            </a:endParaRPr>
          </a:p>
          <a:p>
            <a:pPr>
              <a:buClrTx/>
            </a:pPr>
            <a:r>
              <a:rPr lang="nl-BE" altLang="nl-BE" sz="2000" b="1" u="sng" dirty="0">
                <a:latin typeface="+mj-lt"/>
              </a:rPr>
              <a:t>Blauwe vlambrander</a:t>
            </a:r>
          </a:p>
          <a:p>
            <a:pPr>
              <a:buClrTx/>
              <a:buFontTx/>
              <a:buNone/>
            </a:pPr>
            <a:r>
              <a:rPr lang="nl-NL" altLang="nl-BE" sz="2000" dirty="0">
                <a:latin typeface="+mn-lt"/>
              </a:rPr>
              <a:t>De blauwe vlambrander is een erg populaire mazoutbrander: dit knappe staaltje technologie stoot amper roet of CO uit, omdat het de brandstof zo goed als volledig verbruikt. Je herkent dit type brander aan de typische blauwe vlam. Die ontstaat door de bijna volledige vergassing van de verstoven brandstof. De vlam heeft een lagere vlamtemperatuur, wat de vorming van stikstofoxide of </a:t>
            </a:r>
            <a:r>
              <a:rPr lang="nl-NL" altLang="nl-BE" sz="2000" dirty="0" err="1">
                <a:latin typeface="+mn-lt"/>
              </a:rPr>
              <a:t>NOx</a:t>
            </a:r>
            <a:r>
              <a:rPr lang="nl-NL" altLang="nl-BE" sz="2000" dirty="0">
                <a:latin typeface="+mn-lt"/>
              </a:rPr>
              <a:t> tegengaat. Het geheim van de blauwe vlambrander zit in de interne (CO en roet) en externe (</a:t>
            </a:r>
            <a:r>
              <a:rPr lang="nl-NL" altLang="nl-BE" sz="2000" dirty="0" err="1">
                <a:latin typeface="+mn-lt"/>
              </a:rPr>
              <a:t>NOx</a:t>
            </a:r>
            <a:r>
              <a:rPr lang="nl-NL" altLang="nl-BE" sz="2000" dirty="0">
                <a:latin typeface="+mn-lt"/>
              </a:rPr>
              <a:t>) hergebruik van de warme verbrandingsgassen.</a:t>
            </a:r>
            <a:endParaRPr lang="nl-BE" altLang="nl-BE" sz="2000" dirty="0">
              <a:latin typeface="+mn-lt"/>
            </a:endParaRPr>
          </a:p>
          <a:p>
            <a:pPr>
              <a:buClrTx/>
              <a:buFontTx/>
              <a:buNone/>
            </a:pPr>
            <a:endParaRPr lang="nl-BE" altLang="nl-BE" sz="1400" dirty="0">
              <a:latin typeface="Arial" panose="020B0604020202020204" pitchFamily="34" charset="0"/>
            </a:endParaRPr>
          </a:p>
          <a:p>
            <a:r>
              <a:rPr lang="nl-BE" altLang="nl-BE" sz="2000" b="1" u="sng" dirty="0">
                <a:latin typeface="+mj-lt"/>
              </a:rPr>
              <a:t>Low-</a:t>
            </a:r>
            <a:r>
              <a:rPr lang="nl-BE" altLang="nl-BE" sz="2000" b="1" u="sng" dirty="0" err="1">
                <a:latin typeface="+mj-lt"/>
              </a:rPr>
              <a:t>NOx</a:t>
            </a:r>
            <a:r>
              <a:rPr lang="nl-BE" altLang="nl-BE" sz="2000" b="1" u="sng" dirty="0">
                <a:latin typeface="+mj-lt"/>
              </a:rPr>
              <a:t>-brander of grijze vlambrander</a:t>
            </a:r>
          </a:p>
          <a:p>
            <a:r>
              <a:rPr lang="nl-NL" altLang="nl-BE" sz="2000" dirty="0">
                <a:latin typeface="+mn-lt"/>
              </a:rPr>
              <a:t>De Low-</a:t>
            </a:r>
            <a:r>
              <a:rPr lang="nl-NL" altLang="nl-BE" sz="2000" dirty="0" err="1">
                <a:latin typeface="+mn-lt"/>
              </a:rPr>
              <a:t>NOx</a:t>
            </a:r>
            <a:r>
              <a:rPr lang="nl-NL" altLang="nl-BE" sz="2000" dirty="0">
                <a:latin typeface="+mn-lt"/>
              </a:rPr>
              <a:t>-brander of de grijze vlambrander gebruikt een nieuwe verbrandingstechniek om – de naam zegt het zelf al – minder </a:t>
            </a:r>
            <a:r>
              <a:rPr lang="nl-NL" altLang="nl-BE" sz="2000" dirty="0" err="1">
                <a:latin typeface="+mn-lt"/>
              </a:rPr>
              <a:t>NOx</a:t>
            </a:r>
            <a:r>
              <a:rPr lang="nl-NL" altLang="nl-BE" sz="2000" dirty="0">
                <a:latin typeface="+mn-lt"/>
              </a:rPr>
              <a:t> te creëren. Low-</a:t>
            </a:r>
            <a:r>
              <a:rPr lang="nl-NL" altLang="nl-BE" sz="2000" dirty="0" err="1">
                <a:latin typeface="+mn-lt"/>
              </a:rPr>
              <a:t>NOx</a:t>
            </a:r>
            <a:r>
              <a:rPr lang="nl-NL" altLang="nl-BE" sz="2000" dirty="0">
                <a:latin typeface="+mn-lt"/>
              </a:rPr>
              <a:t>-mazoutbranders mengen de lucht en de brandstof op zo’n manier dat er een grotere vlam ontstaat, waardoor de hete delen ervan minder zuurstof bevatten en er minder hoge piektemperaturen ontstaan. Dit vertraagt de vorming van </a:t>
            </a:r>
            <a:r>
              <a:rPr lang="nl-NL" altLang="nl-BE" sz="2000" dirty="0" err="1">
                <a:latin typeface="+mn-lt"/>
              </a:rPr>
              <a:t>NOx</a:t>
            </a:r>
            <a:r>
              <a:rPr lang="nl-NL" altLang="nl-BE" sz="2000" dirty="0">
                <a:latin typeface="+mn-lt"/>
              </a:rPr>
              <a:t>, zonder aan verbrandingsefficiëntie in te boeten.</a:t>
            </a:r>
          </a:p>
          <a:p>
            <a:endParaRPr lang="nl-NL" altLang="nl-BE" sz="2000" dirty="0">
              <a:latin typeface="+mn-lt"/>
            </a:endParaRPr>
          </a:p>
          <a:p>
            <a:r>
              <a:rPr lang="nl-BE" altLang="nl-BE" sz="2000" b="1" u="sng" dirty="0">
                <a:latin typeface="+mj-lt"/>
              </a:rPr>
              <a:t>Modulerende olieverdampingsbrander</a:t>
            </a:r>
          </a:p>
          <a:p>
            <a:endParaRPr lang="nl-BE" altLang="nl-BE" sz="2000" b="1" u="sng" dirty="0">
              <a:latin typeface="+mj-lt"/>
            </a:endParaRPr>
          </a:p>
          <a:p>
            <a:r>
              <a:rPr lang="nl-NL" sz="2000" dirty="0">
                <a:latin typeface="+mn-lt"/>
              </a:rPr>
              <a:t>De verwarmingssector staat niet stil. Er komen telkens nieuwe types stookolieketels op de markt, dus moeten ook de mazoutbranders volgen. In een </a:t>
            </a:r>
            <a:r>
              <a:rPr lang="nl-NL" sz="2000" dirty="0">
                <a:latin typeface="+mn-lt"/>
                <a:hlinkClick r:id="rId3">
                  <a:extLst>
                    <a:ext uri="{A12FA001-AC4F-418D-AE19-62706E023703}">
                      <ahyp:hlinkClr xmlns:ahyp="http://schemas.microsoft.com/office/drawing/2018/hyperlinkcolor" val="tx"/>
                    </a:ext>
                  </a:extLst>
                </a:hlinkClick>
              </a:rPr>
              <a:t>moderne modulerende stookolieketel</a:t>
            </a:r>
            <a:r>
              <a:rPr lang="nl-NL" sz="2000" dirty="0">
                <a:latin typeface="+mn-lt"/>
              </a:rPr>
              <a:t> vind je een bijzonder efficiënte modulerende olieverdampingsbrander terug. Deze mazoutbrander verwarmt de verbrandingslucht tot 320 à 360 °C.  Als de stookolie in de hete vlucht wordt verstoven, verdampt de vloeibare brandstof meteen, waardoor de stookolie onmiddellijk ontstoken wordt.</a:t>
            </a:r>
            <a:endParaRPr lang="nl-BE" altLang="nl-BE" sz="2000" dirty="0">
              <a:latin typeface="+mn-lt"/>
            </a:endParaRPr>
          </a:p>
        </p:txBody>
      </p:sp>
    </p:spTree>
    <p:extLst>
      <p:ext uri="{BB962C8B-B14F-4D97-AF65-F5344CB8AC3E}">
        <p14:creationId xmlns:p14="http://schemas.microsoft.com/office/powerpoint/2010/main" val="162995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6269181-A4AF-A6B4-F846-D98688957ACE}"/>
              </a:ext>
            </a:extLst>
          </p:cNvPr>
          <p:cNvPicPr>
            <a:picLocks noChangeAspect="1"/>
          </p:cNvPicPr>
          <p:nvPr/>
        </p:nvPicPr>
        <p:blipFill>
          <a:blip r:embed="rId3"/>
          <a:srcRect l="19175" r="19184"/>
          <a:stretch/>
        </p:blipFill>
        <p:spPr>
          <a:xfrm>
            <a:off x="9394190" y="1648800"/>
            <a:ext cx="8217535" cy="7498800"/>
          </a:xfrm>
          <a:prstGeom prst="rect">
            <a:avLst/>
          </a:prstGeom>
          <a:noFill/>
        </p:spPr>
      </p:pic>
      <p:sp>
        <p:nvSpPr>
          <p:cNvPr id="2" name="Text Box 2">
            <a:extLst>
              <a:ext uri="{FF2B5EF4-FFF2-40B4-BE49-F238E27FC236}">
                <a16:creationId xmlns:a16="http://schemas.microsoft.com/office/drawing/2014/main" id="{02FF3173-3014-2924-0B5D-EE8AB01C8C41}"/>
              </a:ext>
            </a:extLst>
          </p:cNvPr>
          <p:cNvSpPr txBox="1">
            <a:spLocks noChangeArrowheads="1"/>
          </p:cNvSpPr>
          <p:nvPr/>
        </p:nvSpPr>
        <p:spPr bwMode="auto">
          <a:xfrm>
            <a:off x="1050131" y="2354401"/>
            <a:ext cx="8217535" cy="61115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defTabSz="1371600">
              <a:lnSpc>
                <a:spcPct val="90000"/>
              </a:lnSpc>
              <a:spcBef>
                <a:spcPts val="1500"/>
              </a:spcBef>
              <a:buClrTx/>
            </a:pPr>
            <a:endParaRPr lang="nl-BE" altLang="nl-BE" sz="2300" dirty="0">
              <a:solidFill>
                <a:schemeClr val="tx1"/>
              </a:solidFill>
              <a:latin typeface="+mn-lt"/>
              <a:ea typeface="+mn-ea"/>
            </a:endParaRPr>
          </a:p>
          <a:p>
            <a:pPr defTabSz="1371600">
              <a:lnSpc>
                <a:spcPct val="90000"/>
              </a:lnSpc>
              <a:spcBef>
                <a:spcPts val="1500"/>
              </a:spcBef>
              <a:buClrTx/>
            </a:pPr>
            <a:r>
              <a:rPr lang="nl-BE" altLang="nl-BE" sz="2000" b="1" u="sng" dirty="0">
                <a:solidFill>
                  <a:schemeClr val="tx1"/>
                </a:solidFill>
                <a:latin typeface="+mn-lt"/>
                <a:ea typeface="+mn-ea"/>
              </a:rPr>
              <a:t>Atmosferische branders</a:t>
            </a:r>
          </a:p>
          <a:p>
            <a:pPr defTabSz="1371600">
              <a:lnSpc>
                <a:spcPct val="90000"/>
              </a:lnSpc>
              <a:spcBef>
                <a:spcPts val="1500"/>
              </a:spcBef>
              <a:buClrTx/>
            </a:pPr>
            <a:r>
              <a:rPr lang="nl-BE" altLang="nl-BE" sz="2000" dirty="0">
                <a:solidFill>
                  <a:schemeClr val="tx1"/>
                </a:solidFill>
                <a:latin typeface="+mn-lt"/>
                <a:ea typeface="+mn-ea"/>
              </a:rPr>
              <a:t>Deze branders mengen gas met lucht voordat het mengsel wordt ontstoken. Ze zijn eenvoudig en betrouwbaar, maar minder efficiënt dan andere types.</a:t>
            </a:r>
          </a:p>
          <a:p>
            <a:pPr defTabSz="1371600">
              <a:lnSpc>
                <a:spcPct val="90000"/>
              </a:lnSpc>
              <a:spcBef>
                <a:spcPts val="1500"/>
              </a:spcBef>
              <a:buClrTx/>
            </a:pPr>
            <a:endParaRPr lang="nl-BE" altLang="nl-BE" sz="2000" dirty="0">
              <a:solidFill>
                <a:schemeClr val="tx1"/>
              </a:solidFill>
              <a:latin typeface="+mn-lt"/>
              <a:ea typeface="+mn-ea"/>
            </a:endParaRPr>
          </a:p>
          <a:p>
            <a:pPr defTabSz="1371600">
              <a:lnSpc>
                <a:spcPct val="90000"/>
              </a:lnSpc>
              <a:spcBef>
                <a:spcPts val="1500"/>
              </a:spcBef>
              <a:buClrTx/>
            </a:pPr>
            <a:r>
              <a:rPr lang="nl-BE" altLang="nl-BE" sz="2000" b="1" u="sng" dirty="0" err="1">
                <a:solidFill>
                  <a:schemeClr val="tx1"/>
                </a:solidFill>
                <a:latin typeface="+mn-lt"/>
                <a:ea typeface="+mn-ea"/>
              </a:rPr>
              <a:t>Premix</a:t>
            </a:r>
            <a:r>
              <a:rPr lang="nl-BE" altLang="nl-BE" sz="2000" b="1" u="sng" dirty="0">
                <a:solidFill>
                  <a:schemeClr val="tx1"/>
                </a:solidFill>
                <a:latin typeface="+mn-lt"/>
                <a:ea typeface="+mn-ea"/>
              </a:rPr>
              <a:t> branders</a:t>
            </a:r>
          </a:p>
          <a:p>
            <a:pPr defTabSz="1371600">
              <a:lnSpc>
                <a:spcPct val="90000"/>
              </a:lnSpc>
              <a:spcBef>
                <a:spcPts val="1500"/>
              </a:spcBef>
              <a:buClrTx/>
            </a:pPr>
            <a:r>
              <a:rPr lang="nl-BE" altLang="nl-BE" sz="2000" dirty="0">
                <a:solidFill>
                  <a:schemeClr val="tx1"/>
                </a:solidFill>
                <a:latin typeface="+mn-lt"/>
                <a:ea typeface="+mn-ea"/>
              </a:rPr>
              <a:t>Deze branders mengen gas en lucht in een vooraf bepaalde verhouding voor een efficiëntere verbranding en lagere uitstoot.</a:t>
            </a:r>
          </a:p>
          <a:p>
            <a:pPr defTabSz="1371600">
              <a:lnSpc>
                <a:spcPct val="90000"/>
              </a:lnSpc>
              <a:spcBef>
                <a:spcPts val="1500"/>
              </a:spcBef>
              <a:buClrTx/>
            </a:pPr>
            <a:endParaRPr lang="nl-BE" altLang="nl-BE" sz="2000" dirty="0">
              <a:solidFill>
                <a:schemeClr val="tx1"/>
              </a:solidFill>
              <a:latin typeface="+mn-lt"/>
              <a:ea typeface="+mn-ea"/>
            </a:endParaRPr>
          </a:p>
          <a:p>
            <a:pPr defTabSz="1371600">
              <a:lnSpc>
                <a:spcPct val="90000"/>
              </a:lnSpc>
              <a:spcBef>
                <a:spcPts val="1500"/>
              </a:spcBef>
            </a:pPr>
            <a:r>
              <a:rPr lang="nl-BE" altLang="nl-BE" sz="2000" b="1" u="sng" dirty="0">
                <a:solidFill>
                  <a:schemeClr val="tx1"/>
                </a:solidFill>
                <a:latin typeface="+mn-lt"/>
                <a:ea typeface="+mn-ea"/>
              </a:rPr>
              <a:t>Condensatiebranders</a:t>
            </a:r>
          </a:p>
          <a:p>
            <a:pPr defTabSz="1371600">
              <a:lnSpc>
                <a:spcPct val="90000"/>
              </a:lnSpc>
              <a:spcBef>
                <a:spcPts val="1500"/>
              </a:spcBef>
            </a:pPr>
            <a:r>
              <a:rPr lang="nl-BE" altLang="nl-BE" sz="2000" dirty="0">
                <a:solidFill>
                  <a:schemeClr val="tx1"/>
                </a:solidFill>
                <a:latin typeface="+mn-lt"/>
                <a:ea typeface="+mn-ea"/>
              </a:rPr>
              <a:t>Deze branders gebruiken de warmte van de rookgassen om water te verwarmen, wat resulteert in een zeer hoog rendement.</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vert="horz" lIns="0" tIns="0" rIns="0" bIns="0" rtlCol="0" anchor="t">
            <a:normAutofit/>
          </a:bodyPr>
          <a:lstStyle/>
          <a:p>
            <a:r>
              <a:rPr lang="nl-BE" kern="1200">
                <a:latin typeface="Arial Rounded MT Bold" panose="020F0704030504030204" pitchFamily="34" charset="0"/>
                <a:ea typeface="+mj-ea"/>
                <a:cs typeface="+mj-cs"/>
              </a:rPr>
              <a:t>Aardgasbranders</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vert="horz" lIns="91440" tIns="45720" rIns="91440" bIns="45720" rtlCol="0" anchor="ctr">
            <a:normAutofit/>
          </a:bodyPr>
          <a:lstStyle/>
          <a:p>
            <a:pPr>
              <a:spcAft>
                <a:spcPts val="600"/>
              </a:spcAft>
            </a:pPr>
            <a:r>
              <a:rPr lang="nl-BE" kern="1200">
                <a:latin typeface="+mn-lt"/>
                <a:ea typeface="+mn-ea"/>
                <a:cs typeface="+mn-cs"/>
              </a:rPr>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vert="horz" lIns="91440" tIns="45720" rIns="91440" bIns="45720" rtlCol="0" anchor="ctr">
            <a:normAutofit/>
          </a:bodyPr>
          <a:lstStyle/>
          <a:p>
            <a:pPr>
              <a:spcAft>
                <a:spcPts val="600"/>
              </a:spcAft>
            </a:pPr>
            <a:fld id="{B7527A74-2D87-4307-9531-5A57D9647EEB}" type="slidenum">
              <a:rPr lang="nl-BE" smtClean="0"/>
              <a:pPr>
                <a:spcAft>
                  <a:spcPts val="600"/>
                </a:spcAft>
              </a:pPr>
              <a:t>11</a:t>
            </a:fld>
            <a:endParaRPr lang="nl-BE"/>
          </a:p>
        </p:txBody>
      </p:sp>
    </p:spTree>
    <p:extLst>
      <p:ext uri="{BB962C8B-B14F-4D97-AF65-F5344CB8AC3E}">
        <p14:creationId xmlns:p14="http://schemas.microsoft.com/office/powerpoint/2010/main" val="728608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a:t>Warmwaterketels-overzicht</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12</a:t>
            </a:fld>
            <a:endParaRPr lang="nl-BE"/>
          </a:p>
        </p:txBody>
      </p:sp>
      <p:sp>
        <p:nvSpPr>
          <p:cNvPr id="2" name="Text Box 2">
            <a:extLst>
              <a:ext uri="{FF2B5EF4-FFF2-40B4-BE49-F238E27FC236}">
                <a16:creationId xmlns:a16="http://schemas.microsoft.com/office/drawing/2014/main" id="{02FF3173-3014-2924-0B5D-EE8AB01C8C41}"/>
              </a:ext>
            </a:extLst>
          </p:cNvPr>
          <p:cNvSpPr txBox="1">
            <a:spLocks noChangeArrowheads="1"/>
          </p:cNvSpPr>
          <p:nvPr/>
        </p:nvSpPr>
        <p:spPr bwMode="auto">
          <a:xfrm>
            <a:off x="998692" y="1892486"/>
            <a:ext cx="8642850" cy="7414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a:p>
          <a:p>
            <a:pPr marL="457200" indent="-457200">
              <a:buClrTx/>
              <a:buFont typeface="Arial" panose="020B0604020202020204" pitchFamily="34" charset="0"/>
              <a:buChar char="•"/>
            </a:pPr>
            <a:r>
              <a:rPr lang="nl-NL" altLang="nl-BE" sz="2000" b="1" u="sng">
                <a:latin typeface="+mj-lt"/>
              </a:rPr>
              <a:t>Conventionele Ketels</a:t>
            </a:r>
          </a:p>
          <a:p>
            <a:pPr>
              <a:buClrTx/>
            </a:pPr>
            <a:r>
              <a:rPr lang="nl-NL" altLang="nl-BE" sz="2000">
                <a:latin typeface="+mj-lt"/>
              </a:rPr>
              <a:t>Werking: Verbranden brandstof (zoals aardgas, stookolie) om water te verwarmen.</a:t>
            </a:r>
          </a:p>
          <a:p>
            <a:pPr>
              <a:buClrTx/>
            </a:pPr>
            <a:r>
              <a:rPr lang="nl-NL" altLang="nl-BE" sz="2000">
                <a:latin typeface="+mj-lt"/>
              </a:rPr>
              <a:t>Voorbeeld: Novum warmwaterketels zijn ontworpen voor commerciële en industriële toepassingen met watertemperaturen tot 100°C.</a:t>
            </a:r>
          </a:p>
          <a:p>
            <a:pPr>
              <a:buClrTx/>
            </a:pPr>
            <a:endParaRPr lang="nl-NL" altLang="nl-BE" sz="2000">
              <a:latin typeface="+mj-lt"/>
            </a:endParaRPr>
          </a:p>
          <a:p>
            <a:pPr marL="457200" indent="-457200">
              <a:buFont typeface="Arial" panose="020B0604020202020204" pitchFamily="34" charset="0"/>
              <a:buChar char="•"/>
            </a:pPr>
            <a:r>
              <a:rPr lang="nl-NL" altLang="nl-BE" sz="2000" b="1" u="sng">
                <a:latin typeface="+mj-lt"/>
              </a:rPr>
              <a:t>Hogedruk-Warmwaterketels</a:t>
            </a:r>
          </a:p>
          <a:p>
            <a:r>
              <a:rPr lang="nl-NL" altLang="nl-BE" sz="2000">
                <a:latin typeface="+mj-lt"/>
              </a:rPr>
              <a:t>Werking: Werken bij hogere druk en temperatuur, vaak boven 110°C, voor industriële toepassingen.</a:t>
            </a:r>
          </a:p>
          <a:p>
            <a:r>
              <a:rPr lang="nl-NL" altLang="nl-BE" sz="2000">
                <a:latin typeface="+mj-lt"/>
              </a:rPr>
              <a:t>Voorbeeld: Vitomax HW van Viessmann, met een vermogen van 0,35 tot 20,0 MW en een efficiëntie van meer dan 95,5%.</a:t>
            </a:r>
          </a:p>
          <a:p>
            <a:endParaRPr lang="nl-NL" altLang="nl-BE" sz="2000">
              <a:latin typeface="+mj-lt"/>
            </a:endParaRPr>
          </a:p>
          <a:p>
            <a:pPr marL="457200" indent="-457200">
              <a:buClrTx/>
              <a:buFont typeface="Arial" panose="020B0604020202020204" pitchFamily="34" charset="0"/>
              <a:buChar char="•"/>
            </a:pPr>
            <a:r>
              <a:rPr lang="nl-NL" altLang="nl-BE" sz="2000" b="1" u="sng">
                <a:latin typeface="+mj-lt"/>
              </a:rPr>
              <a:t>Lagedruk-Warmwaterketels</a:t>
            </a:r>
          </a:p>
          <a:p>
            <a:pPr>
              <a:buClrTx/>
            </a:pPr>
            <a:r>
              <a:rPr lang="nl-NL" altLang="nl-BE" sz="2000">
                <a:latin typeface="+mj-lt"/>
              </a:rPr>
              <a:t>Werking: Werken bij lagere druk en temperatuur, geschikt voor minder intensieve toepassingen.</a:t>
            </a:r>
          </a:p>
          <a:p>
            <a:pPr>
              <a:buClrTx/>
            </a:pPr>
            <a:r>
              <a:rPr lang="nl-NL" altLang="nl-BE" sz="2000">
                <a:latin typeface="+mj-lt"/>
              </a:rPr>
              <a:t>Voorbeeld: Vitomax LW van Viessmann, met een vermogen van 0,65 tot 22,0 MW en geschikt voor diverse brandstoffen.</a:t>
            </a:r>
          </a:p>
          <a:p>
            <a:pPr>
              <a:buClrTx/>
            </a:pPr>
            <a:endParaRPr lang="nl-NL" altLang="nl-BE" sz="2000">
              <a:latin typeface="+mj-lt"/>
            </a:endParaRPr>
          </a:p>
          <a:p>
            <a:pPr marL="457200" indent="-457200">
              <a:buFont typeface="Arial" panose="020B0604020202020204" pitchFamily="34" charset="0"/>
              <a:buChar char="•"/>
            </a:pPr>
            <a:r>
              <a:rPr lang="nl-NL" altLang="nl-BE" sz="2000" b="1" u="sng">
                <a:latin typeface="+mj-lt"/>
              </a:rPr>
              <a:t>Condensatieketels</a:t>
            </a:r>
          </a:p>
          <a:p>
            <a:r>
              <a:rPr lang="nl-NL" altLang="nl-BE" sz="2000">
                <a:latin typeface="+mj-lt"/>
              </a:rPr>
              <a:t>Werking: Maken gebruik van de warmte uit de rookgassen door condensatie, wat resulteert in een hoger rendement.</a:t>
            </a:r>
          </a:p>
          <a:p>
            <a:r>
              <a:rPr lang="nl-NL" altLang="nl-BE" sz="2000">
                <a:latin typeface="+mj-lt"/>
              </a:rPr>
              <a:t>Voorbeeld: HR-ketels (Hoog Rendement ketels) die vaak in huishoudens worden gebruikt voor hun energie-efficiëntie.</a:t>
            </a:r>
          </a:p>
          <a:p>
            <a:endParaRPr lang="nl-NL" altLang="nl-BE" sz="2000" dirty="0">
              <a:latin typeface="+mj-lt"/>
            </a:endParaRPr>
          </a:p>
        </p:txBody>
      </p:sp>
      <p:pic>
        <p:nvPicPr>
          <p:cNvPr id="8" name="Afbeelding 7">
            <a:extLst>
              <a:ext uri="{FF2B5EF4-FFF2-40B4-BE49-F238E27FC236}">
                <a16:creationId xmlns:a16="http://schemas.microsoft.com/office/drawing/2014/main" id="{3C816E06-984A-104A-7B8E-498A9B6D8BB3}"/>
              </a:ext>
            </a:extLst>
          </p:cNvPr>
          <p:cNvPicPr>
            <a:picLocks noChangeAspect="1"/>
          </p:cNvPicPr>
          <p:nvPr/>
        </p:nvPicPr>
        <p:blipFill>
          <a:blip r:embed="rId3"/>
          <a:stretch>
            <a:fillRect/>
          </a:stretch>
        </p:blipFill>
        <p:spPr>
          <a:xfrm>
            <a:off x="10591217" y="2705100"/>
            <a:ext cx="7010400" cy="5608320"/>
          </a:xfrm>
          <a:prstGeom prst="rect">
            <a:avLst/>
          </a:prstGeom>
        </p:spPr>
      </p:pic>
    </p:spTree>
    <p:extLst>
      <p:ext uri="{BB962C8B-B14F-4D97-AF65-F5344CB8AC3E}">
        <p14:creationId xmlns:p14="http://schemas.microsoft.com/office/powerpoint/2010/main" val="31245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Warmwaterketels-overzicht</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13</a:t>
            </a:fld>
            <a:endParaRPr lang="nl-BE"/>
          </a:p>
        </p:txBody>
      </p:sp>
      <p:sp>
        <p:nvSpPr>
          <p:cNvPr id="2" name="Text Box 2">
            <a:extLst>
              <a:ext uri="{FF2B5EF4-FFF2-40B4-BE49-F238E27FC236}">
                <a16:creationId xmlns:a16="http://schemas.microsoft.com/office/drawing/2014/main" id="{02FF3173-3014-2924-0B5D-EE8AB01C8C41}"/>
              </a:ext>
            </a:extLst>
          </p:cNvPr>
          <p:cNvSpPr txBox="1">
            <a:spLocks noChangeArrowheads="1"/>
          </p:cNvSpPr>
          <p:nvPr/>
        </p:nvSpPr>
        <p:spPr bwMode="auto">
          <a:xfrm>
            <a:off x="6373321" y="1958192"/>
            <a:ext cx="4706073" cy="7060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endParaRPr lang="nl-NL" altLang="nl-BE" sz="2000" dirty="0">
              <a:latin typeface="+mj-lt"/>
            </a:endParaRPr>
          </a:p>
          <a:p>
            <a:pPr marL="457200" indent="-457200">
              <a:buClrTx/>
              <a:buFont typeface="Arial" panose="020B0604020202020204" pitchFamily="34" charset="0"/>
              <a:buChar char="•"/>
            </a:pPr>
            <a:r>
              <a:rPr lang="nl-NL" altLang="nl-BE" sz="2000" b="1" u="sng" dirty="0">
                <a:latin typeface="+mj-lt"/>
              </a:rPr>
              <a:t>Biomassaketels</a:t>
            </a:r>
          </a:p>
          <a:p>
            <a:pPr>
              <a:buClrTx/>
            </a:pPr>
            <a:r>
              <a:rPr lang="nl-NL" altLang="nl-BE" sz="2000" dirty="0">
                <a:latin typeface="+mj-lt"/>
              </a:rPr>
              <a:t>Werking: Verbranden biomassa (zoals houtpellets) in plaats van fossiele brandstoffen.</a:t>
            </a:r>
          </a:p>
          <a:p>
            <a:pPr>
              <a:buClrTx/>
            </a:pPr>
            <a:r>
              <a:rPr lang="nl-NL" altLang="nl-BE" sz="2000" dirty="0">
                <a:latin typeface="+mj-lt"/>
              </a:rPr>
              <a:t>Voorbeeld: Biomassaketels die vaak worden gebruikt in duurzame energieprojecten.</a:t>
            </a:r>
          </a:p>
          <a:p>
            <a:pPr>
              <a:buClrTx/>
            </a:pPr>
            <a:endParaRPr lang="nl-NL" altLang="nl-BE" sz="2000" dirty="0">
              <a:latin typeface="+mj-lt"/>
            </a:endParaRPr>
          </a:p>
          <a:p>
            <a:pPr marL="457200" indent="-457200">
              <a:buFont typeface="Arial" panose="020B0604020202020204" pitchFamily="34" charset="0"/>
              <a:buChar char="•"/>
            </a:pPr>
            <a:r>
              <a:rPr lang="nl-NL" altLang="nl-BE" sz="2000" b="1" u="sng" dirty="0">
                <a:latin typeface="+mj-lt"/>
              </a:rPr>
              <a:t>Elektrische Ketels</a:t>
            </a:r>
          </a:p>
          <a:p>
            <a:r>
              <a:rPr lang="nl-NL" altLang="nl-BE" sz="2000" dirty="0">
                <a:latin typeface="+mj-lt"/>
              </a:rPr>
              <a:t>Werking: Verwarmen water met behulp van elektrische elementen, zonder verbranding.</a:t>
            </a:r>
          </a:p>
          <a:p>
            <a:r>
              <a:rPr lang="nl-NL" altLang="nl-BE" sz="2000" dirty="0">
                <a:latin typeface="+mj-lt"/>
              </a:rPr>
              <a:t>Voorbeeld: Elektrische warmwaterketels die ideaal zijn voor locaties zonder toegang tot gas.</a:t>
            </a:r>
          </a:p>
          <a:p>
            <a:endParaRPr lang="nl-NL" altLang="nl-BE" sz="2000" dirty="0">
              <a:latin typeface="+mj-lt"/>
            </a:endParaRPr>
          </a:p>
          <a:p>
            <a:pPr marL="457200" indent="-457200">
              <a:buClrTx/>
              <a:buFont typeface="Arial" panose="020B0604020202020204" pitchFamily="34" charset="0"/>
              <a:buChar char="•"/>
            </a:pPr>
            <a:r>
              <a:rPr lang="nl-NL" altLang="nl-BE" sz="2000" b="1" u="sng" dirty="0">
                <a:latin typeface="+mj-lt"/>
              </a:rPr>
              <a:t>Hybride Ketels</a:t>
            </a:r>
          </a:p>
          <a:p>
            <a:pPr>
              <a:buClrTx/>
            </a:pPr>
            <a:r>
              <a:rPr lang="nl-NL" altLang="nl-BE" sz="2000" dirty="0">
                <a:latin typeface="+mj-lt"/>
              </a:rPr>
              <a:t>Werking: Combineren een conventionele ketel met een warmtepomp voor verhoogde efficiëntie.</a:t>
            </a:r>
          </a:p>
          <a:p>
            <a:pPr>
              <a:buClrTx/>
            </a:pPr>
            <a:r>
              <a:rPr lang="nl-NL" altLang="nl-BE" sz="2000" dirty="0">
                <a:latin typeface="+mj-lt"/>
              </a:rPr>
              <a:t>Voorbeeld: Hybride systemen die zowel gas als elektriciteit gebruiken om water te verwarmen.</a:t>
            </a:r>
            <a:endParaRPr lang="nl-BE" altLang="nl-BE" sz="2000" dirty="0">
              <a:latin typeface="+mj-lt"/>
            </a:endParaRPr>
          </a:p>
        </p:txBody>
      </p:sp>
      <p:pic>
        <p:nvPicPr>
          <p:cNvPr id="6" name="Afbeelding 5">
            <a:extLst>
              <a:ext uri="{FF2B5EF4-FFF2-40B4-BE49-F238E27FC236}">
                <a16:creationId xmlns:a16="http://schemas.microsoft.com/office/drawing/2014/main" id="{6846234E-E2DD-2FBA-AB66-2E41B9F9FEEB}"/>
              </a:ext>
            </a:extLst>
          </p:cNvPr>
          <p:cNvPicPr>
            <a:picLocks noChangeAspect="1"/>
          </p:cNvPicPr>
          <p:nvPr/>
        </p:nvPicPr>
        <p:blipFill>
          <a:blip r:embed="rId3"/>
          <a:stretch>
            <a:fillRect/>
          </a:stretch>
        </p:blipFill>
        <p:spPr>
          <a:xfrm>
            <a:off x="740817" y="1958192"/>
            <a:ext cx="5357813" cy="5000625"/>
          </a:xfrm>
          <a:prstGeom prst="rect">
            <a:avLst/>
          </a:prstGeom>
        </p:spPr>
      </p:pic>
      <p:pic>
        <p:nvPicPr>
          <p:cNvPr id="7" name="Afbeelding 6">
            <a:extLst>
              <a:ext uri="{FF2B5EF4-FFF2-40B4-BE49-F238E27FC236}">
                <a16:creationId xmlns:a16="http://schemas.microsoft.com/office/drawing/2014/main" id="{CC6FFA2F-1B21-9307-6C0B-A80CBB0A1853}"/>
              </a:ext>
            </a:extLst>
          </p:cNvPr>
          <p:cNvPicPr>
            <a:picLocks noChangeAspect="1"/>
          </p:cNvPicPr>
          <p:nvPr/>
        </p:nvPicPr>
        <p:blipFill>
          <a:blip r:embed="rId4"/>
          <a:stretch>
            <a:fillRect/>
          </a:stretch>
        </p:blipFill>
        <p:spPr>
          <a:xfrm>
            <a:off x="11572449" y="3051968"/>
            <a:ext cx="6429375" cy="4722019"/>
          </a:xfrm>
          <a:prstGeom prst="rect">
            <a:avLst/>
          </a:prstGeom>
        </p:spPr>
      </p:pic>
    </p:spTree>
    <p:extLst>
      <p:ext uri="{BB962C8B-B14F-4D97-AF65-F5344CB8AC3E}">
        <p14:creationId xmlns:p14="http://schemas.microsoft.com/office/powerpoint/2010/main" val="119356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NL" dirty="0"/>
              <a:t>W</a:t>
            </a:r>
            <a:r>
              <a:rPr lang="nl-BE" dirty="0" err="1"/>
              <a:t>armtebalans</a:t>
            </a:r>
            <a:r>
              <a:rPr lang="nl-BE" dirty="0"/>
              <a:t> van een ketel</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14</a:t>
            </a:fld>
            <a:endParaRPr lang="nl-BE"/>
          </a:p>
        </p:txBody>
      </p:sp>
      <p:sp>
        <p:nvSpPr>
          <p:cNvPr id="8" name="Rechthoek 7">
            <a:extLst>
              <a:ext uri="{FF2B5EF4-FFF2-40B4-BE49-F238E27FC236}">
                <a16:creationId xmlns:a16="http://schemas.microsoft.com/office/drawing/2014/main" id="{4ED3E8C4-10FD-F52B-97BD-1773328324F5}"/>
              </a:ext>
            </a:extLst>
          </p:cNvPr>
          <p:cNvSpPr/>
          <p:nvPr/>
        </p:nvSpPr>
        <p:spPr>
          <a:xfrm>
            <a:off x="6844553" y="3388658"/>
            <a:ext cx="3832412" cy="2985247"/>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0" name="Rechte verbindingslijn met pijl 9">
            <a:extLst>
              <a:ext uri="{FF2B5EF4-FFF2-40B4-BE49-F238E27FC236}">
                <a16:creationId xmlns:a16="http://schemas.microsoft.com/office/drawing/2014/main" id="{5F54EFD5-7FF4-E3F6-0ABF-A9A569DD03A1}"/>
              </a:ext>
            </a:extLst>
          </p:cNvPr>
          <p:cNvCxnSpPr>
            <a:cxnSpLocks/>
          </p:cNvCxnSpPr>
          <p:nvPr/>
        </p:nvCxnSpPr>
        <p:spPr>
          <a:xfrm>
            <a:off x="5029200" y="3953435"/>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12" name="Rechte verbindingslijn met pijl 11">
            <a:extLst>
              <a:ext uri="{FF2B5EF4-FFF2-40B4-BE49-F238E27FC236}">
                <a16:creationId xmlns:a16="http://schemas.microsoft.com/office/drawing/2014/main" id="{570EF5CA-313F-6568-46B8-DE5F108EB4C0}"/>
              </a:ext>
            </a:extLst>
          </p:cNvPr>
          <p:cNvCxnSpPr>
            <a:cxnSpLocks/>
          </p:cNvCxnSpPr>
          <p:nvPr/>
        </p:nvCxnSpPr>
        <p:spPr>
          <a:xfrm>
            <a:off x="5029199" y="4857076"/>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13" name="Rechte verbindingslijn met pijl 12">
            <a:extLst>
              <a:ext uri="{FF2B5EF4-FFF2-40B4-BE49-F238E27FC236}">
                <a16:creationId xmlns:a16="http://schemas.microsoft.com/office/drawing/2014/main" id="{EAD156A3-5AA2-97C8-443E-079C500509BB}"/>
              </a:ext>
            </a:extLst>
          </p:cNvPr>
          <p:cNvCxnSpPr>
            <a:cxnSpLocks/>
          </p:cNvCxnSpPr>
          <p:nvPr/>
        </p:nvCxnSpPr>
        <p:spPr>
          <a:xfrm>
            <a:off x="5029200" y="5827955"/>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15" name="Rechte verbindingslijn met pijl 14">
            <a:extLst>
              <a:ext uri="{FF2B5EF4-FFF2-40B4-BE49-F238E27FC236}">
                <a16:creationId xmlns:a16="http://schemas.microsoft.com/office/drawing/2014/main" id="{2FD9C10B-8A9E-AF03-E9C2-A3D001475CCF}"/>
              </a:ext>
            </a:extLst>
          </p:cNvPr>
          <p:cNvCxnSpPr>
            <a:cxnSpLocks/>
          </p:cNvCxnSpPr>
          <p:nvPr/>
        </p:nvCxnSpPr>
        <p:spPr>
          <a:xfrm>
            <a:off x="10676964" y="4857076"/>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16" name="Rechte verbindingslijn met pijl 15">
            <a:extLst>
              <a:ext uri="{FF2B5EF4-FFF2-40B4-BE49-F238E27FC236}">
                <a16:creationId xmlns:a16="http://schemas.microsoft.com/office/drawing/2014/main" id="{695B523F-D067-1B0A-C926-C017D34FE63D}"/>
              </a:ext>
            </a:extLst>
          </p:cNvPr>
          <p:cNvCxnSpPr>
            <a:cxnSpLocks/>
          </p:cNvCxnSpPr>
          <p:nvPr/>
        </p:nvCxnSpPr>
        <p:spPr>
          <a:xfrm>
            <a:off x="10676965" y="5827955"/>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kstvak 16">
                <a:extLst>
                  <a:ext uri="{FF2B5EF4-FFF2-40B4-BE49-F238E27FC236}">
                    <a16:creationId xmlns:a16="http://schemas.microsoft.com/office/drawing/2014/main" id="{2168D388-02F0-32CB-CBB3-7B2A184F2A7F}"/>
                  </a:ext>
                </a:extLst>
              </p:cNvPr>
              <p:cNvSpPr txBox="1"/>
              <p:nvPr/>
            </p:nvSpPr>
            <p:spPr>
              <a:xfrm>
                <a:off x="2487818" y="3584103"/>
                <a:ext cx="27070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BE"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𝑏𝑟</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𝑏𝑟</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𝑏</m:t>
                          </m:r>
                        </m:sub>
                      </m:sSub>
                    </m:oMath>
                  </m:oMathPara>
                </a14:m>
                <a:endParaRPr lang="nl-BE" dirty="0"/>
              </a:p>
            </p:txBody>
          </p:sp>
        </mc:Choice>
        <mc:Fallback xmlns="">
          <p:sp>
            <p:nvSpPr>
              <p:cNvPr id="17" name="Tekstvak 16">
                <a:extLst>
                  <a:ext uri="{FF2B5EF4-FFF2-40B4-BE49-F238E27FC236}">
                    <a16:creationId xmlns:a16="http://schemas.microsoft.com/office/drawing/2014/main" id="{2168D388-02F0-32CB-CBB3-7B2A184F2A7F}"/>
                  </a:ext>
                </a:extLst>
              </p:cNvPr>
              <p:cNvSpPr txBox="1">
                <a:spLocks noRot="1" noChangeAspect="1" noMove="1" noResize="1" noEditPoints="1" noAdjustHandles="1" noChangeArrowheads="1" noChangeShapeType="1" noTextEdit="1"/>
              </p:cNvSpPr>
              <p:nvPr/>
            </p:nvSpPr>
            <p:spPr>
              <a:xfrm>
                <a:off x="2487818" y="3584103"/>
                <a:ext cx="2707005" cy="369332"/>
              </a:xfrm>
              <a:prstGeom prst="rect">
                <a:avLst/>
              </a:prstGeom>
              <a:blipFill>
                <a:blip r:embed="rId3"/>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kstvak 17">
                <a:extLst>
                  <a:ext uri="{FF2B5EF4-FFF2-40B4-BE49-F238E27FC236}">
                    <a16:creationId xmlns:a16="http://schemas.microsoft.com/office/drawing/2014/main" id="{3CAD5BBC-655F-C69A-645A-BAD1FCD715B5}"/>
                  </a:ext>
                </a:extLst>
              </p:cNvPr>
              <p:cNvSpPr txBox="1"/>
              <p:nvPr/>
            </p:nvSpPr>
            <p:spPr>
              <a:xfrm>
                <a:off x="1996440" y="4459045"/>
                <a:ext cx="3198383" cy="390748"/>
              </a:xfrm>
              <a:prstGeom prst="rect">
                <a:avLst/>
              </a:prstGeom>
              <a:noFill/>
            </p:spPr>
            <p:txBody>
              <a:bodyPr wrap="square" rtlCol="0">
                <a:spAutoFit/>
              </a:bodyPr>
              <a:lstStyle/>
              <a:p>
                <a14:m>
                  <m:oMath xmlns:m="http://schemas.openxmlformats.org/officeDocument/2006/math">
                    <m:sSub>
                      <m:sSubPr>
                        <m:ctrlPr>
                          <a:rPr lang="nl-BE"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𝑙𝑢𝑐h𝑡</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𝑙𝑢𝑐h𝑡</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NL" b="0" i="1" smtClean="0">
                            <a:effectLst/>
                            <a:latin typeface="Cambria Math" panose="02040503050406030204" pitchFamily="18" charset="0"/>
                          </a:rPr>
                          <m:t>𝑐</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𝑝</m:t>
                        </m:r>
                      </m:sub>
                    </m:sSub>
                  </m:oMath>
                </a14:m>
                <a:r>
                  <a:rPr lang="nl-BE" dirty="0">
                    <a:ea typeface="Calibri" panose="020F0502020204030204" pitchFamily="34" charset="0"/>
                    <a:cs typeface="Times New Roman" panose="02020603050405020304" pitchFamily="18" charset="0"/>
                  </a:rPr>
                  <a:t> </a:t>
                </a:r>
                <a14:m>
                  <m:oMath xmlns:m="http://schemas.openxmlformats.org/officeDocument/2006/math">
                    <m:r>
                      <a:rPr lang="nl-BE" i="1">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latin typeface="Cambria Math" panose="02040503050406030204" pitchFamily="18" charset="0"/>
                          </a:rPr>
                        </m:ctrlPr>
                      </m:sSubPr>
                      <m:e>
                        <m:r>
                          <a:rPr lang="nl-NL" b="0" i="1" smtClean="0">
                            <a:latin typeface="Cambria Math" panose="02040503050406030204" pitchFamily="18" charset="0"/>
                            <a:ea typeface="Calibri" panose="020F0502020204030204" pitchFamily="34" charset="0"/>
                            <a:cs typeface="Times New Roman" panose="02020603050405020304" pitchFamily="18" charset="0"/>
                          </a:rPr>
                          <m:t>𝑇</m:t>
                        </m:r>
                      </m:e>
                      <m:sub>
                        <m:r>
                          <a:rPr lang="nl-NL" i="1">
                            <a:latin typeface="Cambria Math" panose="02040503050406030204" pitchFamily="18" charset="0"/>
                            <a:ea typeface="Calibri" panose="020F0502020204030204" pitchFamily="34" charset="0"/>
                            <a:cs typeface="Times New Roman" panose="02020603050405020304" pitchFamily="18" charset="0"/>
                          </a:rPr>
                          <m:t>𝑙𝑢𝑐h𝑡</m:t>
                        </m:r>
                      </m:sub>
                    </m:sSub>
                  </m:oMath>
                </a14:m>
                <a:endParaRPr lang="nl-BE" dirty="0"/>
              </a:p>
            </p:txBody>
          </p:sp>
        </mc:Choice>
        <mc:Fallback xmlns="">
          <p:sp>
            <p:nvSpPr>
              <p:cNvPr id="18" name="Tekstvak 17">
                <a:extLst>
                  <a:ext uri="{FF2B5EF4-FFF2-40B4-BE49-F238E27FC236}">
                    <a16:creationId xmlns:a16="http://schemas.microsoft.com/office/drawing/2014/main" id="{3CAD5BBC-655F-C69A-645A-BAD1FCD715B5}"/>
                  </a:ext>
                </a:extLst>
              </p:cNvPr>
              <p:cNvSpPr txBox="1">
                <a:spLocks noRot="1" noChangeAspect="1" noMove="1" noResize="1" noEditPoints="1" noAdjustHandles="1" noChangeArrowheads="1" noChangeShapeType="1" noTextEdit="1"/>
              </p:cNvSpPr>
              <p:nvPr/>
            </p:nvSpPr>
            <p:spPr>
              <a:xfrm>
                <a:off x="1996440" y="4459045"/>
                <a:ext cx="3198383" cy="390748"/>
              </a:xfrm>
              <a:prstGeom prst="rect">
                <a:avLst/>
              </a:prstGeom>
              <a:blipFill>
                <a:blip r:embed="rId4"/>
                <a:stretch>
                  <a:fillRect b="-3077"/>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0" name="Tekstvak 19">
                <a:extLst>
                  <a:ext uri="{FF2B5EF4-FFF2-40B4-BE49-F238E27FC236}">
                    <a16:creationId xmlns:a16="http://schemas.microsoft.com/office/drawing/2014/main" id="{EA42AA33-E06B-6B62-5375-B0562DAC3CCF}"/>
                  </a:ext>
                </a:extLst>
              </p:cNvPr>
              <p:cNvSpPr txBox="1"/>
              <p:nvPr/>
            </p:nvSpPr>
            <p:spPr>
              <a:xfrm>
                <a:off x="1196788" y="5437208"/>
                <a:ext cx="3832412" cy="381515"/>
              </a:xfrm>
              <a:prstGeom prst="rect">
                <a:avLst/>
              </a:prstGeom>
              <a:noFill/>
            </p:spPr>
            <p:txBody>
              <a:bodyPr wrap="square" rtlCol="0">
                <a:spAutoFit/>
              </a:bodyPr>
              <a:lstStyle/>
              <a:p>
                <a14:m>
                  <m:oMath xmlns:m="http://schemas.openxmlformats.org/officeDocument/2006/math">
                    <m:sSub>
                      <m:sSubPr>
                        <m:ctrlPr>
                          <a:rPr lang="nl-BE"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𝑤𝑎𝑡𝑒𝑟</m:t>
                        </m:r>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𝑤𝑎𝑡𝑒𝑟</m:t>
                        </m:r>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NL" b="0" i="1" smtClean="0">
                            <a:effectLst/>
                            <a:latin typeface="Cambria Math" panose="02040503050406030204" pitchFamily="18" charset="0"/>
                          </a:rPr>
                          <m:t>𝑐</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𝑤𝑎𝑡𝑒𝑟</m:t>
                        </m:r>
                      </m:sub>
                    </m:sSub>
                  </m:oMath>
                </a14:m>
                <a:r>
                  <a:rPr lang="nl-BE" dirty="0">
                    <a:ea typeface="Calibri" panose="020F0502020204030204" pitchFamily="34" charset="0"/>
                    <a:cs typeface="Times New Roman" panose="02020603050405020304" pitchFamily="18" charset="0"/>
                  </a:rPr>
                  <a:t> </a:t>
                </a:r>
                <a14:m>
                  <m:oMath xmlns:m="http://schemas.openxmlformats.org/officeDocument/2006/math">
                    <m:r>
                      <a:rPr lang="nl-BE" i="1">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latin typeface="Cambria Math" panose="02040503050406030204" pitchFamily="18" charset="0"/>
                          </a:rPr>
                        </m:ctrlPr>
                      </m:sSubPr>
                      <m:e>
                        <m:r>
                          <a:rPr lang="nl-NL" b="0" i="1" smtClean="0">
                            <a:latin typeface="Cambria Math" panose="02040503050406030204" pitchFamily="18" charset="0"/>
                            <a:ea typeface="Calibri" panose="020F0502020204030204" pitchFamily="34" charset="0"/>
                            <a:cs typeface="Times New Roman" panose="02020603050405020304" pitchFamily="18" charset="0"/>
                          </a:rPr>
                          <m:t>𝑇</m:t>
                        </m:r>
                      </m:e>
                      <m:sub>
                        <m:r>
                          <a:rPr lang="nl-NL" b="0" i="1" smtClean="0">
                            <a:latin typeface="Cambria Math" panose="02040503050406030204" pitchFamily="18" charset="0"/>
                            <a:ea typeface="Calibri" panose="020F0502020204030204" pitchFamily="34" charset="0"/>
                            <a:cs typeface="Times New Roman" panose="02020603050405020304" pitchFamily="18" charset="0"/>
                          </a:rPr>
                          <m:t>𝑤𝑎𝑡𝑒𝑟</m:t>
                        </m:r>
                        <m:r>
                          <a:rPr lang="nl-NL" b="0" i="1" smtClean="0">
                            <a:latin typeface="Cambria Math" panose="02040503050406030204" pitchFamily="18" charset="0"/>
                            <a:ea typeface="Calibri" panose="020F0502020204030204" pitchFamily="34" charset="0"/>
                            <a:cs typeface="Times New Roman" panose="02020603050405020304" pitchFamily="18" charset="0"/>
                          </a:rPr>
                          <m:t>,1</m:t>
                        </m:r>
                      </m:sub>
                    </m:sSub>
                  </m:oMath>
                </a14:m>
                <a:endParaRPr lang="nl-BE" dirty="0"/>
              </a:p>
            </p:txBody>
          </p:sp>
        </mc:Choice>
        <mc:Fallback xmlns="">
          <p:sp>
            <p:nvSpPr>
              <p:cNvPr id="20" name="Tekstvak 19">
                <a:extLst>
                  <a:ext uri="{FF2B5EF4-FFF2-40B4-BE49-F238E27FC236}">
                    <a16:creationId xmlns:a16="http://schemas.microsoft.com/office/drawing/2014/main" id="{EA42AA33-E06B-6B62-5375-B0562DAC3CCF}"/>
                  </a:ext>
                </a:extLst>
              </p:cNvPr>
              <p:cNvSpPr txBox="1">
                <a:spLocks noRot="1" noChangeAspect="1" noMove="1" noResize="1" noEditPoints="1" noAdjustHandles="1" noChangeArrowheads="1" noChangeShapeType="1" noTextEdit="1"/>
              </p:cNvSpPr>
              <p:nvPr/>
            </p:nvSpPr>
            <p:spPr>
              <a:xfrm>
                <a:off x="1196788" y="5437208"/>
                <a:ext cx="3832412" cy="381515"/>
              </a:xfrm>
              <a:prstGeom prst="rect">
                <a:avLst/>
              </a:prstGeom>
              <a:blipFill>
                <a:blip r:embed="rId5"/>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1" name="Tekstvak 20">
                <a:extLst>
                  <a:ext uri="{FF2B5EF4-FFF2-40B4-BE49-F238E27FC236}">
                    <a16:creationId xmlns:a16="http://schemas.microsoft.com/office/drawing/2014/main" id="{8E9A3553-395D-8F6A-8314-632C2752F5B1}"/>
                  </a:ext>
                </a:extLst>
              </p:cNvPr>
              <p:cNvSpPr txBox="1"/>
              <p:nvPr/>
            </p:nvSpPr>
            <p:spPr>
              <a:xfrm>
                <a:off x="12593171" y="4459044"/>
                <a:ext cx="5435749" cy="391902"/>
              </a:xfrm>
              <a:prstGeom prst="rect">
                <a:avLst/>
              </a:prstGeom>
              <a:noFill/>
            </p:spPr>
            <p:txBody>
              <a:bodyPr wrap="square" rtlCol="0">
                <a:spAutoFit/>
              </a:bodyPr>
              <a:lstStyle/>
              <a:p>
                <a14:m>
                  <m:oMath xmlns:m="http://schemas.openxmlformats.org/officeDocument/2006/math">
                    <m:sSub>
                      <m:sSubPr>
                        <m:ctrlPr>
                          <a:rPr lang="nl-BE"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𝑟𝑜𝑜𝑘𝑔𝑎𝑠</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NL" i="1">
                            <a:latin typeface="Cambria Math" panose="02040503050406030204" pitchFamily="18" charset="0"/>
                            <a:ea typeface="Calibri" panose="020F0502020204030204" pitchFamily="34" charset="0"/>
                            <a:cs typeface="Times New Roman" panose="02020603050405020304" pitchFamily="18" charset="0"/>
                          </a:rPr>
                          <m:t>𝑟𝑜𝑜𝑘𝑔𝑎𝑠</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NL" b="0" i="1" smtClean="0">
                            <a:effectLst/>
                            <a:latin typeface="Cambria Math" panose="02040503050406030204" pitchFamily="18" charset="0"/>
                          </a:rPr>
                          <m:t>(</m:t>
                        </m:r>
                        <m:r>
                          <a:rPr lang="nl-NL" b="0" i="1" smtClean="0">
                            <a:effectLst/>
                            <a:latin typeface="Cambria Math" panose="02040503050406030204" pitchFamily="18" charset="0"/>
                          </a:rPr>
                          <m:t>𝑐</m:t>
                        </m:r>
                      </m:e>
                      <m:sub>
                        <m:r>
                          <a:rPr lang="nl-NL" i="1">
                            <a:latin typeface="Cambria Math" panose="02040503050406030204" pitchFamily="18" charset="0"/>
                            <a:ea typeface="Calibri" panose="020F0502020204030204" pitchFamily="34" charset="0"/>
                            <a:cs typeface="Times New Roman" panose="02020603050405020304" pitchFamily="18" charset="0"/>
                          </a:rPr>
                          <m:t>𝑝</m:t>
                        </m:r>
                        <m:r>
                          <a:rPr lang="nl-NL" i="1">
                            <a:latin typeface="Cambria Math" panose="02040503050406030204" pitchFamily="18" charset="0"/>
                            <a:ea typeface="Calibri" panose="020F0502020204030204" pitchFamily="34" charset="0"/>
                            <a:cs typeface="Times New Roman" panose="02020603050405020304" pitchFamily="18" charset="0"/>
                          </a:rPr>
                          <m:t>,</m:t>
                        </m:r>
                        <m:r>
                          <a:rPr lang="nl-NL" i="1">
                            <a:latin typeface="Cambria Math" panose="02040503050406030204" pitchFamily="18" charset="0"/>
                            <a:ea typeface="Calibri" panose="020F0502020204030204" pitchFamily="34" charset="0"/>
                            <a:cs typeface="Times New Roman" panose="02020603050405020304" pitchFamily="18" charset="0"/>
                          </a:rPr>
                          <m:t>𝑟𝑜𝑜𝑘𝑔𝑎𝑠</m:t>
                        </m:r>
                      </m:sub>
                    </m:sSub>
                    <m:r>
                      <a:rPr lang="nl-BE" i="1">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latin typeface="Cambria Math" panose="02040503050406030204" pitchFamily="18" charset="0"/>
                          </a:rPr>
                        </m:ctrlPr>
                      </m:sSubPr>
                      <m:e>
                        <m:r>
                          <a:rPr lang="nl-NL" b="0" i="1" smtClean="0">
                            <a:latin typeface="Cambria Math" panose="02040503050406030204" pitchFamily="18" charset="0"/>
                            <a:ea typeface="Calibri" panose="020F0502020204030204" pitchFamily="34" charset="0"/>
                            <a:cs typeface="Times New Roman" panose="02020603050405020304" pitchFamily="18" charset="0"/>
                          </a:rPr>
                          <m:t>𝑇</m:t>
                        </m:r>
                      </m:e>
                      <m:sub>
                        <m:r>
                          <a:rPr lang="nl-NL" i="1">
                            <a:latin typeface="Cambria Math" panose="02040503050406030204" pitchFamily="18" charset="0"/>
                            <a:ea typeface="Calibri" panose="020F0502020204030204" pitchFamily="34" charset="0"/>
                            <a:cs typeface="Times New Roman" panose="02020603050405020304" pitchFamily="18" charset="0"/>
                          </a:rPr>
                          <m:t>𝑙𝑢𝑐h𝑡</m:t>
                        </m:r>
                      </m:sub>
                    </m:sSub>
                  </m:oMath>
                </a14:m>
                <a:r>
                  <a:rPr lang="nl-BE" dirty="0"/>
                  <a:t> + </a:t>
                </a:r>
                <a14:m>
                  <m:oMath xmlns:m="http://schemas.openxmlformats.org/officeDocument/2006/math">
                    <m:r>
                      <a:rPr lang="nl-NL" b="0" i="1" smtClean="0">
                        <a:latin typeface="Cambria Math" panose="02040503050406030204" pitchFamily="18" charset="0"/>
                      </a:rPr>
                      <m:t>𝑥</m:t>
                    </m:r>
                    <m:r>
                      <a:rPr lang="nl-BE" i="1">
                        <a:latin typeface="Cambria Math" panose="02040503050406030204" pitchFamily="18" charset="0"/>
                        <a:ea typeface="Calibri" panose="020F0502020204030204" pitchFamily="34" charset="0"/>
                        <a:cs typeface="Times New Roman" panose="02020603050405020304" pitchFamily="18" charset="0"/>
                      </a:rPr>
                      <m:t>∙</m:t>
                    </m:r>
                    <m:r>
                      <a:rPr lang="nl-NL" b="0" i="1" smtClean="0">
                        <a:latin typeface="Cambria Math" panose="02040503050406030204" pitchFamily="18" charset="0"/>
                      </a:rPr>
                      <m:t>𝑟</m:t>
                    </m:r>
                  </m:oMath>
                </a14:m>
                <a:r>
                  <a:rPr lang="nl-BE" dirty="0"/>
                  <a:t>)</a:t>
                </a:r>
              </a:p>
            </p:txBody>
          </p:sp>
        </mc:Choice>
        <mc:Fallback xmlns="">
          <p:sp>
            <p:nvSpPr>
              <p:cNvPr id="21" name="Tekstvak 20">
                <a:extLst>
                  <a:ext uri="{FF2B5EF4-FFF2-40B4-BE49-F238E27FC236}">
                    <a16:creationId xmlns:a16="http://schemas.microsoft.com/office/drawing/2014/main" id="{8E9A3553-395D-8F6A-8314-632C2752F5B1}"/>
                  </a:ext>
                </a:extLst>
              </p:cNvPr>
              <p:cNvSpPr txBox="1">
                <a:spLocks noRot="1" noChangeAspect="1" noMove="1" noResize="1" noEditPoints="1" noAdjustHandles="1" noChangeArrowheads="1" noChangeShapeType="1" noTextEdit="1"/>
              </p:cNvSpPr>
              <p:nvPr/>
            </p:nvSpPr>
            <p:spPr>
              <a:xfrm>
                <a:off x="12593171" y="4459044"/>
                <a:ext cx="5435749" cy="391902"/>
              </a:xfrm>
              <a:prstGeom prst="rect">
                <a:avLst/>
              </a:prstGeom>
              <a:blipFill>
                <a:blip r:embed="rId6"/>
                <a:stretch>
                  <a:fillRect t="-6154" b="-1846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22" name="Tekstvak 21">
                <a:extLst>
                  <a:ext uri="{FF2B5EF4-FFF2-40B4-BE49-F238E27FC236}">
                    <a16:creationId xmlns:a16="http://schemas.microsoft.com/office/drawing/2014/main" id="{7F6146C2-3D2F-268E-CE12-8E9669D49A81}"/>
                  </a:ext>
                </a:extLst>
              </p:cNvPr>
              <p:cNvSpPr txBox="1"/>
              <p:nvPr/>
            </p:nvSpPr>
            <p:spPr>
              <a:xfrm>
                <a:off x="12593171" y="5437208"/>
                <a:ext cx="3832412" cy="381515"/>
              </a:xfrm>
              <a:prstGeom prst="rect">
                <a:avLst/>
              </a:prstGeom>
              <a:noFill/>
            </p:spPr>
            <p:txBody>
              <a:bodyPr wrap="square" rtlCol="0">
                <a:spAutoFit/>
              </a:bodyPr>
              <a:lstStyle/>
              <a:p>
                <a14:m>
                  <m:oMath xmlns:m="http://schemas.openxmlformats.org/officeDocument/2006/math">
                    <m:sSub>
                      <m:sSubPr>
                        <m:ctrlPr>
                          <a:rPr lang="nl-BE"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𝑤𝑎𝑡𝑒𝑟</m:t>
                        </m:r>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,2</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𝑤𝑎𝑡𝑒𝑟</m:t>
                        </m:r>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NL" b="0" i="1" smtClean="0">
                            <a:effectLst/>
                            <a:latin typeface="Cambria Math" panose="02040503050406030204" pitchFamily="18" charset="0"/>
                          </a:rPr>
                          <m:t>𝑐</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𝑤𝑎𝑡𝑒𝑟</m:t>
                        </m:r>
                      </m:sub>
                    </m:sSub>
                  </m:oMath>
                </a14:m>
                <a:r>
                  <a:rPr lang="nl-BE" dirty="0">
                    <a:ea typeface="Calibri" panose="020F0502020204030204" pitchFamily="34" charset="0"/>
                    <a:cs typeface="Times New Roman" panose="02020603050405020304" pitchFamily="18" charset="0"/>
                  </a:rPr>
                  <a:t> </a:t>
                </a:r>
                <a14:m>
                  <m:oMath xmlns:m="http://schemas.openxmlformats.org/officeDocument/2006/math">
                    <m:r>
                      <a:rPr lang="nl-BE" i="1">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latin typeface="Cambria Math" panose="02040503050406030204" pitchFamily="18" charset="0"/>
                          </a:rPr>
                        </m:ctrlPr>
                      </m:sSubPr>
                      <m:e>
                        <m:r>
                          <a:rPr lang="nl-NL" b="0" i="1" smtClean="0">
                            <a:latin typeface="Cambria Math" panose="02040503050406030204" pitchFamily="18" charset="0"/>
                            <a:ea typeface="Calibri" panose="020F0502020204030204" pitchFamily="34" charset="0"/>
                            <a:cs typeface="Times New Roman" panose="02020603050405020304" pitchFamily="18" charset="0"/>
                          </a:rPr>
                          <m:t>𝑇</m:t>
                        </m:r>
                      </m:e>
                      <m:sub>
                        <m:r>
                          <a:rPr lang="nl-NL" b="0" i="1" smtClean="0">
                            <a:latin typeface="Cambria Math" panose="02040503050406030204" pitchFamily="18" charset="0"/>
                            <a:ea typeface="Calibri" panose="020F0502020204030204" pitchFamily="34" charset="0"/>
                            <a:cs typeface="Times New Roman" panose="02020603050405020304" pitchFamily="18" charset="0"/>
                          </a:rPr>
                          <m:t>𝑤𝑎𝑡𝑒𝑟</m:t>
                        </m:r>
                        <m:r>
                          <a:rPr lang="nl-NL" b="0" i="1" smtClean="0">
                            <a:latin typeface="Cambria Math" panose="02040503050406030204" pitchFamily="18" charset="0"/>
                            <a:ea typeface="Calibri" panose="020F0502020204030204" pitchFamily="34" charset="0"/>
                            <a:cs typeface="Times New Roman" panose="02020603050405020304" pitchFamily="18" charset="0"/>
                          </a:rPr>
                          <m:t>,2</m:t>
                        </m:r>
                      </m:sub>
                    </m:sSub>
                  </m:oMath>
                </a14:m>
                <a:endParaRPr lang="nl-BE" dirty="0"/>
              </a:p>
            </p:txBody>
          </p:sp>
        </mc:Choice>
        <mc:Fallback xmlns="">
          <p:sp>
            <p:nvSpPr>
              <p:cNvPr id="22" name="Tekstvak 21">
                <a:extLst>
                  <a:ext uri="{FF2B5EF4-FFF2-40B4-BE49-F238E27FC236}">
                    <a16:creationId xmlns:a16="http://schemas.microsoft.com/office/drawing/2014/main" id="{7F6146C2-3D2F-268E-CE12-8E9669D49A81}"/>
                  </a:ext>
                </a:extLst>
              </p:cNvPr>
              <p:cNvSpPr txBox="1">
                <a:spLocks noRot="1" noChangeAspect="1" noMove="1" noResize="1" noEditPoints="1" noAdjustHandles="1" noChangeArrowheads="1" noChangeShapeType="1" noTextEdit="1"/>
              </p:cNvSpPr>
              <p:nvPr/>
            </p:nvSpPr>
            <p:spPr>
              <a:xfrm>
                <a:off x="12593171" y="5437208"/>
                <a:ext cx="3832412" cy="381515"/>
              </a:xfrm>
              <a:prstGeom prst="rect">
                <a:avLst/>
              </a:prstGeom>
              <a:blipFill>
                <a:blip r:embed="rId7"/>
                <a:stretch>
                  <a:fillRect/>
                </a:stretch>
              </a:blipFill>
            </p:spPr>
            <p:txBody>
              <a:bodyPr/>
              <a:lstStyle/>
              <a:p>
                <a:r>
                  <a:rPr lang="nl-BE">
                    <a:noFill/>
                  </a:rPr>
                  <a:t> </a:t>
                </a:r>
              </a:p>
            </p:txBody>
          </p:sp>
        </mc:Fallback>
      </mc:AlternateContent>
      <p:sp>
        <p:nvSpPr>
          <p:cNvPr id="23" name="Tekstvak 22">
            <a:extLst>
              <a:ext uri="{FF2B5EF4-FFF2-40B4-BE49-F238E27FC236}">
                <a16:creationId xmlns:a16="http://schemas.microsoft.com/office/drawing/2014/main" id="{32F43DEF-2CE6-4485-9F7B-480369323237}"/>
              </a:ext>
            </a:extLst>
          </p:cNvPr>
          <p:cNvSpPr txBox="1"/>
          <p:nvPr/>
        </p:nvSpPr>
        <p:spPr>
          <a:xfrm>
            <a:off x="6844552" y="4613696"/>
            <a:ext cx="3832411" cy="553998"/>
          </a:xfrm>
          <a:prstGeom prst="rect">
            <a:avLst/>
          </a:prstGeom>
          <a:noFill/>
        </p:spPr>
        <p:txBody>
          <a:bodyPr wrap="square" rtlCol="0">
            <a:spAutoFit/>
          </a:bodyPr>
          <a:lstStyle/>
          <a:p>
            <a:pPr algn="ctr"/>
            <a:r>
              <a:rPr lang="nl-NL" sz="3000" dirty="0"/>
              <a:t>KETEL</a:t>
            </a:r>
            <a:endParaRPr lang="nl-BE" sz="3000" dirty="0"/>
          </a:p>
        </p:txBody>
      </p:sp>
      <p:cxnSp>
        <p:nvCxnSpPr>
          <p:cNvPr id="24" name="Rechte verbindingslijn met pijl 23">
            <a:extLst>
              <a:ext uri="{FF2B5EF4-FFF2-40B4-BE49-F238E27FC236}">
                <a16:creationId xmlns:a16="http://schemas.microsoft.com/office/drawing/2014/main" id="{8BC74803-A894-13EA-E24E-AA5F6C844D62}"/>
              </a:ext>
            </a:extLst>
          </p:cNvPr>
          <p:cNvCxnSpPr>
            <a:cxnSpLocks/>
          </p:cNvCxnSpPr>
          <p:nvPr/>
        </p:nvCxnSpPr>
        <p:spPr>
          <a:xfrm rot="-5400000">
            <a:off x="6627609" y="7281582"/>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0" name="Rechte verbindingslijn met pijl 29">
            <a:extLst>
              <a:ext uri="{FF2B5EF4-FFF2-40B4-BE49-F238E27FC236}">
                <a16:creationId xmlns:a16="http://schemas.microsoft.com/office/drawing/2014/main" id="{FFF95FAF-E1F7-56CE-4FB0-D4F6F1928F07}"/>
              </a:ext>
            </a:extLst>
          </p:cNvPr>
          <p:cNvCxnSpPr>
            <a:cxnSpLocks/>
          </p:cNvCxnSpPr>
          <p:nvPr/>
        </p:nvCxnSpPr>
        <p:spPr>
          <a:xfrm rot="-5400000">
            <a:off x="7450569" y="7281581"/>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1" name="Rechte verbindingslijn met pijl 30">
            <a:extLst>
              <a:ext uri="{FF2B5EF4-FFF2-40B4-BE49-F238E27FC236}">
                <a16:creationId xmlns:a16="http://schemas.microsoft.com/office/drawing/2014/main" id="{E98F619D-97F8-3282-47FD-ABD48638D789}"/>
              </a:ext>
            </a:extLst>
          </p:cNvPr>
          <p:cNvCxnSpPr>
            <a:cxnSpLocks/>
          </p:cNvCxnSpPr>
          <p:nvPr/>
        </p:nvCxnSpPr>
        <p:spPr>
          <a:xfrm rot="5400000">
            <a:off x="8761210" y="7281580"/>
            <a:ext cx="1815353"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Tekstvak 31">
                <a:extLst>
                  <a:ext uri="{FF2B5EF4-FFF2-40B4-BE49-F238E27FC236}">
                    <a16:creationId xmlns:a16="http://schemas.microsoft.com/office/drawing/2014/main" id="{EC887BE7-3648-4E8A-B338-389EA099D40D}"/>
                  </a:ext>
                </a:extLst>
              </p:cNvPr>
              <p:cNvSpPr txBox="1"/>
              <p:nvPr/>
            </p:nvSpPr>
            <p:spPr>
              <a:xfrm>
                <a:off x="7062845" y="8189257"/>
                <a:ext cx="640080"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BE" i="1" smtClean="0">
                              <a:effectLst/>
                              <a:latin typeface="Cambria Math" panose="02040503050406030204" pitchFamily="18" charset="0"/>
                            </a:rPr>
                          </m:ctrlPr>
                        </m:sSubPr>
                        <m:e>
                          <m:r>
                            <a:rPr lang="nl-NL" b="0" i="1" smtClean="0">
                              <a:effectLst/>
                              <a:latin typeface="Cambria Math" panose="02040503050406030204" pitchFamily="18" charset="0"/>
                            </a:rPr>
                            <m:t>𝑊</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𝑝𝑜𝑚𝑝</m:t>
                          </m:r>
                        </m:sub>
                      </m:sSub>
                    </m:oMath>
                  </m:oMathPara>
                </a14:m>
                <a:endParaRPr lang="nl-BE" dirty="0"/>
              </a:p>
            </p:txBody>
          </p:sp>
        </mc:Choice>
        <mc:Fallback xmlns="">
          <p:sp>
            <p:nvSpPr>
              <p:cNvPr id="32" name="Tekstvak 31">
                <a:extLst>
                  <a:ext uri="{FF2B5EF4-FFF2-40B4-BE49-F238E27FC236}">
                    <a16:creationId xmlns:a16="http://schemas.microsoft.com/office/drawing/2014/main" id="{EC887BE7-3648-4E8A-B338-389EA099D40D}"/>
                  </a:ext>
                </a:extLst>
              </p:cNvPr>
              <p:cNvSpPr txBox="1">
                <a:spLocks noRot="1" noChangeAspect="1" noMove="1" noResize="1" noEditPoints="1" noAdjustHandles="1" noChangeArrowheads="1" noChangeShapeType="1" noTextEdit="1"/>
              </p:cNvSpPr>
              <p:nvPr/>
            </p:nvSpPr>
            <p:spPr>
              <a:xfrm>
                <a:off x="7062845" y="8189257"/>
                <a:ext cx="640080" cy="390748"/>
              </a:xfrm>
              <a:prstGeom prst="rect">
                <a:avLst/>
              </a:prstGeom>
              <a:blipFill>
                <a:blip r:embed="rId8"/>
                <a:stretch>
                  <a:fillRect r="-23810" b="-4688"/>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3" name="Tekstvak 32">
                <a:extLst>
                  <a:ext uri="{FF2B5EF4-FFF2-40B4-BE49-F238E27FC236}">
                    <a16:creationId xmlns:a16="http://schemas.microsoft.com/office/drawing/2014/main" id="{F5A88689-48A2-57BF-B73E-0F277A798A83}"/>
                  </a:ext>
                </a:extLst>
              </p:cNvPr>
              <p:cNvSpPr txBox="1"/>
              <p:nvPr/>
            </p:nvSpPr>
            <p:spPr>
              <a:xfrm>
                <a:off x="7983971" y="8189257"/>
                <a:ext cx="6400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BE" i="1" smtClean="0">
                              <a:effectLst/>
                              <a:latin typeface="Cambria Math" panose="02040503050406030204" pitchFamily="18" charset="0"/>
                            </a:rPr>
                          </m:ctrlPr>
                        </m:sSubPr>
                        <m:e>
                          <m:r>
                            <a:rPr lang="nl-NL" b="0" i="1" smtClean="0">
                              <a:effectLst/>
                              <a:latin typeface="Cambria Math" panose="02040503050406030204" pitchFamily="18" charset="0"/>
                            </a:rPr>
                            <m:t>𝑊</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𝑣𝑒𝑛𝑡𝑖𝑙𝑎𝑡𝑖𝑒</m:t>
                          </m:r>
                        </m:sub>
                      </m:sSub>
                    </m:oMath>
                  </m:oMathPara>
                </a14:m>
                <a:endParaRPr lang="nl-BE" dirty="0"/>
              </a:p>
            </p:txBody>
          </p:sp>
        </mc:Choice>
        <mc:Fallback xmlns="">
          <p:sp>
            <p:nvSpPr>
              <p:cNvPr id="33" name="Tekstvak 32">
                <a:extLst>
                  <a:ext uri="{FF2B5EF4-FFF2-40B4-BE49-F238E27FC236}">
                    <a16:creationId xmlns:a16="http://schemas.microsoft.com/office/drawing/2014/main" id="{F5A88689-48A2-57BF-B73E-0F277A798A83}"/>
                  </a:ext>
                </a:extLst>
              </p:cNvPr>
              <p:cNvSpPr txBox="1">
                <a:spLocks noRot="1" noChangeAspect="1" noMove="1" noResize="1" noEditPoints="1" noAdjustHandles="1" noChangeArrowheads="1" noChangeShapeType="1" noTextEdit="1"/>
              </p:cNvSpPr>
              <p:nvPr/>
            </p:nvSpPr>
            <p:spPr>
              <a:xfrm>
                <a:off x="7983971" y="8189257"/>
                <a:ext cx="640080" cy="369332"/>
              </a:xfrm>
              <a:prstGeom prst="rect">
                <a:avLst/>
              </a:prstGeom>
              <a:blipFill>
                <a:blip r:embed="rId9"/>
                <a:stretch>
                  <a:fillRect r="-80952"/>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4" name="Tekstvak 33">
                <a:extLst>
                  <a:ext uri="{FF2B5EF4-FFF2-40B4-BE49-F238E27FC236}">
                    <a16:creationId xmlns:a16="http://schemas.microsoft.com/office/drawing/2014/main" id="{716BE233-AA4C-5874-AE94-561A2FDC12B7}"/>
                  </a:ext>
                </a:extLst>
              </p:cNvPr>
              <p:cNvSpPr txBox="1"/>
              <p:nvPr/>
            </p:nvSpPr>
            <p:spPr>
              <a:xfrm>
                <a:off x="9279371" y="8189257"/>
                <a:ext cx="6400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BE" i="1" smtClean="0">
                              <a:effectLst/>
                              <a:latin typeface="Cambria Math" panose="02040503050406030204" pitchFamily="18" charset="0"/>
                            </a:rPr>
                          </m:ctrlPr>
                        </m:sSubPr>
                        <m:e>
                          <m:r>
                            <a:rPr lang="nl-NL" b="0" i="1" smtClean="0">
                              <a:effectLst/>
                              <a:latin typeface="Cambria Math" panose="02040503050406030204" pitchFamily="18" charset="0"/>
                            </a:rPr>
                            <m:t>𝑄</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𝑣</m:t>
                          </m:r>
                        </m:sub>
                      </m:sSub>
                    </m:oMath>
                  </m:oMathPara>
                </a14:m>
                <a:endParaRPr lang="nl-BE" dirty="0"/>
              </a:p>
            </p:txBody>
          </p:sp>
        </mc:Choice>
        <mc:Fallback xmlns="">
          <p:sp>
            <p:nvSpPr>
              <p:cNvPr id="34" name="Tekstvak 33">
                <a:extLst>
                  <a:ext uri="{FF2B5EF4-FFF2-40B4-BE49-F238E27FC236}">
                    <a16:creationId xmlns:a16="http://schemas.microsoft.com/office/drawing/2014/main" id="{716BE233-AA4C-5874-AE94-561A2FDC12B7}"/>
                  </a:ext>
                </a:extLst>
              </p:cNvPr>
              <p:cNvSpPr txBox="1">
                <a:spLocks noRot="1" noChangeAspect="1" noMove="1" noResize="1" noEditPoints="1" noAdjustHandles="1" noChangeArrowheads="1" noChangeShapeType="1" noTextEdit="1"/>
              </p:cNvSpPr>
              <p:nvPr/>
            </p:nvSpPr>
            <p:spPr>
              <a:xfrm>
                <a:off x="9279371" y="8189257"/>
                <a:ext cx="640080" cy="369332"/>
              </a:xfrm>
              <a:prstGeom prst="rect">
                <a:avLst/>
              </a:prstGeom>
              <a:blipFill>
                <a:blip r:embed="rId10"/>
                <a:stretch>
                  <a:fillRect b="-9836"/>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6" name="Tekstvak 35">
                <a:extLst>
                  <a:ext uri="{FF2B5EF4-FFF2-40B4-BE49-F238E27FC236}">
                    <a16:creationId xmlns:a16="http://schemas.microsoft.com/office/drawing/2014/main" id="{9F5D7C75-F522-33F7-7727-7FFA7775F748}"/>
                  </a:ext>
                </a:extLst>
              </p:cNvPr>
              <p:cNvSpPr txBox="1"/>
              <p:nvPr/>
            </p:nvSpPr>
            <p:spPr>
              <a:xfrm>
                <a:off x="12115800" y="7787861"/>
                <a:ext cx="4834223" cy="6668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nl-NL" i="1" smtClean="0">
                          <a:effectLst/>
                          <a:latin typeface="Cambria Math" panose="02040503050406030204" pitchFamily="18" charset="0"/>
                        </a:rPr>
                        <m:t>𝑟</m:t>
                      </m:r>
                      <m:r>
                        <a:rPr lang="nl-NL" b="0" i="1" smtClean="0">
                          <a:effectLst/>
                          <a:latin typeface="Cambria Math" panose="02040503050406030204" pitchFamily="18" charset="0"/>
                        </a:rPr>
                        <m:t>=</m:t>
                      </m:r>
                      <m:r>
                        <a:rPr lang="nl-NL" b="0" i="1" smtClean="0">
                          <a:effectLst/>
                          <a:latin typeface="Cambria Math" panose="02040503050406030204" pitchFamily="18" charset="0"/>
                        </a:rPr>
                        <m:t>𝑣𝑒𝑟𝑑𝑎𝑚𝑝𝑖𝑛𝑔𝑠𝑤𝑎𝑟𝑚𝑡𝑒</m:t>
                      </m:r>
                      <m:r>
                        <a:rPr lang="nl-NL" b="0" i="1" smtClean="0">
                          <a:effectLst/>
                          <a:latin typeface="Cambria Math" panose="02040503050406030204" pitchFamily="18" charset="0"/>
                        </a:rPr>
                        <m:t>=2.500 [</m:t>
                      </m:r>
                      <m:f>
                        <m:fPr>
                          <m:ctrlPr>
                            <a:rPr lang="nl-NL" b="0" i="1" smtClean="0">
                              <a:effectLst/>
                              <a:latin typeface="Cambria Math" panose="02040503050406030204" pitchFamily="18" charset="0"/>
                            </a:rPr>
                          </m:ctrlPr>
                        </m:fPr>
                        <m:num>
                          <m:r>
                            <a:rPr lang="nl-NL" b="0" i="1" smtClean="0">
                              <a:effectLst/>
                              <a:latin typeface="Cambria Math" panose="02040503050406030204" pitchFamily="18" charset="0"/>
                            </a:rPr>
                            <m:t>𝑘𝐽</m:t>
                          </m:r>
                        </m:num>
                        <m:den>
                          <m:r>
                            <a:rPr lang="nl-NL" b="0" i="1" smtClean="0">
                              <a:effectLst/>
                              <a:latin typeface="Cambria Math" panose="02040503050406030204" pitchFamily="18" charset="0"/>
                            </a:rPr>
                            <m:t>𝑘𝑔</m:t>
                          </m:r>
                        </m:den>
                      </m:f>
                      <m:r>
                        <a:rPr lang="nl-NL" b="0" i="1" smtClean="0">
                          <a:effectLst/>
                          <a:latin typeface="Cambria Math" panose="02040503050406030204" pitchFamily="18" charset="0"/>
                        </a:rPr>
                        <m:t>] </m:t>
                      </m:r>
                    </m:oMath>
                  </m:oMathPara>
                </a14:m>
                <a:endParaRPr lang="nl-BE" dirty="0"/>
              </a:p>
            </p:txBody>
          </p:sp>
        </mc:Choice>
        <mc:Fallback xmlns="">
          <p:sp>
            <p:nvSpPr>
              <p:cNvPr id="36" name="Tekstvak 35">
                <a:extLst>
                  <a:ext uri="{FF2B5EF4-FFF2-40B4-BE49-F238E27FC236}">
                    <a16:creationId xmlns:a16="http://schemas.microsoft.com/office/drawing/2014/main" id="{9F5D7C75-F522-33F7-7727-7FFA7775F748}"/>
                  </a:ext>
                </a:extLst>
              </p:cNvPr>
              <p:cNvSpPr txBox="1">
                <a:spLocks noRot="1" noChangeAspect="1" noMove="1" noResize="1" noEditPoints="1" noAdjustHandles="1" noChangeArrowheads="1" noChangeShapeType="1" noTextEdit="1"/>
              </p:cNvSpPr>
              <p:nvPr/>
            </p:nvSpPr>
            <p:spPr>
              <a:xfrm>
                <a:off x="12115800" y="7787861"/>
                <a:ext cx="4834223" cy="666849"/>
              </a:xfrm>
              <a:prstGeom prst="rect">
                <a:avLst/>
              </a:prstGeom>
              <a:blipFill>
                <a:blip r:embed="rId11"/>
                <a:stretch>
                  <a:fillRect/>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7" name="Tekstvak 36">
                <a:extLst>
                  <a:ext uri="{FF2B5EF4-FFF2-40B4-BE49-F238E27FC236}">
                    <a16:creationId xmlns:a16="http://schemas.microsoft.com/office/drawing/2014/main" id="{3D4A6886-5EE0-BF2C-D3E9-37C8824AA7DE}"/>
                  </a:ext>
                </a:extLst>
              </p:cNvPr>
              <p:cNvSpPr txBox="1"/>
              <p:nvPr/>
            </p:nvSpPr>
            <p:spPr>
              <a:xfrm>
                <a:off x="12115800" y="8491393"/>
                <a:ext cx="61722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nl-BE" i="1" smtClean="0">
                              <a:latin typeface="Cambria Math" panose="02040503050406030204" pitchFamily="18" charset="0"/>
                            </a:rPr>
                          </m:ctrlPr>
                        </m:sSubPr>
                        <m:e>
                          <m:r>
                            <a:rPr lang="nl-NL" b="0" i="1" smtClean="0">
                              <a:latin typeface="Cambria Math" panose="02040503050406030204" pitchFamily="18" charset="0"/>
                            </a:rPr>
                            <m:t>𝑇</m:t>
                          </m:r>
                        </m:e>
                        <m:sub>
                          <m:r>
                            <a:rPr lang="nl-NL" b="0" i="1" smtClean="0">
                              <a:latin typeface="Cambria Math" panose="02040503050406030204" pitchFamily="18" charset="0"/>
                            </a:rPr>
                            <m:t>0</m:t>
                          </m:r>
                        </m:sub>
                      </m:sSub>
                      <m:r>
                        <a:rPr lang="nl-NL" b="0" i="1" smtClean="0">
                          <a:effectLst/>
                          <a:latin typeface="Cambria Math" panose="02040503050406030204" pitchFamily="18" charset="0"/>
                        </a:rPr>
                        <m:t>=</m:t>
                      </m:r>
                      <m:r>
                        <a:rPr lang="nl-NL" b="0" i="1" smtClean="0">
                          <a:effectLst/>
                          <a:latin typeface="Cambria Math" panose="02040503050406030204" pitchFamily="18" charset="0"/>
                        </a:rPr>
                        <m:t>𝑜𝑚𝑔𝑒𝑣𝑖𝑛𝑔𝑠𝑡𝑒𝑚𝑝𝑒𝑟𝑎𝑡𝑢𝑢𝑟</m:t>
                      </m:r>
                      <m:r>
                        <a:rPr lang="nl-NL" b="0" i="1" smtClean="0">
                          <a:effectLst/>
                          <a:latin typeface="Cambria Math" panose="02040503050406030204" pitchFamily="18" charset="0"/>
                        </a:rPr>
                        <m:t>=25°</m:t>
                      </m:r>
                      <m:r>
                        <a:rPr lang="nl-NL" b="0" i="1" smtClean="0">
                          <a:effectLst/>
                          <a:latin typeface="Cambria Math" panose="02040503050406030204" pitchFamily="18" charset="0"/>
                        </a:rPr>
                        <m:t>𝐶</m:t>
                      </m:r>
                      <m:r>
                        <a:rPr lang="nl-NL" b="0" i="1" smtClean="0">
                          <a:effectLst/>
                          <a:latin typeface="Cambria Math" panose="02040503050406030204" pitchFamily="18" charset="0"/>
                        </a:rPr>
                        <m:t> (</m:t>
                      </m:r>
                      <m:r>
                        <a:rPr lang="nl-NL" b="0" i="1" smtClean="0">
                          <a:effectLst/>
                          <a:latin typeface="Cambria Math" panose="02040503050406030204" pitchFamily="18" charset="0"/>
                        </a:rPr>
                        <m:t>𝑝𝑟𝑎𝑘𝑡𝑖𝑠𝑐h𝑒</m:t>
                      </m:r>
                      <m:r>
                        <a:rPr lang="nl-NL" b="0" i="1" smtClean="0">
                          <a:effectLst/>
                          <a:latin typeface="Cambria Math" panose="02040503050406030204" pitchFamily="18" charset="0"/>
                        </a:rPr>
                        <m:t> </m:t>
                      </m:r>
                      <m:r>
                        <a:rPr lang="nl-NL" b="0" i="1" smtClean="0">
                          <a:effectLst/>
                          <a:latin typeface="Cambria Math" panose="02040503050406030204" pitchFamily="18" charset="0"/>
                        </a:rPr>
                        <m:t>𝑤𝑎𝑎𝑟𝑑𝑒</m:t>
                      </m:r>
                      <m:r>
                        <a:rPr lang="nl-NL" b="0" i="1" smtClean="0">
                          <a:effectLst/>
                          <a:latin typeface="Cambria Math" panose="02040503050406030204" pitchFamily="18" charset="0"/>
                        </a:rPr>
                        <m:t>)</m:t>
                      </m:r>
                    </m:oMath>
                  </m:oMathPara>
                </a14:m>
                <a:endParaRPr lang="nl-BE" dirty="0"/>
              </a:p>
            </p:txBody>
          </p:sp>
        </mc:Choice>
        <mc:Fallback xmlns="">
          <p:sp>
            <p:nvSpPr>
              <p:cNvPr id="37" name="Tekstvak 36">
                <a:extLst>
                  <a:ext uri="{FF2B5EF4-FFF2-40B4-BE49-F238E27FC236}">
                    <a16:creationId xmlns:a16="http://schemas.microsoft.com/office/drawing/2014/main" id="{3D4A6886-5EE0-BF2C-D3E9-37C8824AA7DE}"/>
                  </a:ext>
                </a:extLst>
              </p:cNvPr>
              <p:cNvSpPr txBox="1">
                <a:spLocks noRot="1" noChangeAspect="1" noMove="1" noResize="1" noEditPoints="1" noAdjustHandles="1" noChangeArrowheads="1" noChangeShapeType="1" noTextEdit="1"/>
              </p:cNvSpPr>
              <p:nvPr/>
            </p:nvSpPr>
            <p:spPr>
              <a:xfrm>
                <a:off x="12115800" y="8491393"/>
                <a:ext cx="6172200" cy="369332"/>
              </a:xfrm>
              <a:prstGeom prst="rect">
                <a:avLst/>
              </a:prstGeom>
              <a:blipFill>
                <a:blip r:embed="rId12"/>
                <a:stretch>
                  <a:fillRect b="-1147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38" name="Tekstvak 37">
                <a:extLst>
                  <a:ext uri="{FF2B5EF4-FFF2-40B4-BE49-F238E27FC236}">
                    <a16:creationId xmlns:a16="http://schemas.microsoft.com/office/drawing/2014/main" id="{E357E699-ABEF-12A2-1284-36BD30A4E047}"/>
                  </a:ext>
                </a:extLst>
              </p:cNvPr>
              <p:cNvSpPr txBox="1"/>
              <p:nvPr/>
            </p:nvSpPr>
            <p:spPr>
              <a:xfrm>
                <a:off x="11901489" y="1866095"/>
                <a:ext cx="5435749" cy="3919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nl-BE"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𝑟𝑜𝑜𝑘𝑔𝑎𝑠</m:t>
                          </m:r>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𝑣𝑒𝑟𝑙𝑖𝑒𝑠</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effectLst/>
                              <a:latin typeface="Cambria Math" panose="02040503050406030204" pitchFamily="18" charset="0"/>
                            </a:rPr>
                          </m:ctrlPr>
                        </m:sSubPr>
                        <m:e>
                          <m:r>
                            <a:rPr lang="nl-NL" b="0" i="1" smtClean="0">
                              <a:effectLst/>
                              <a:latin typeface="Cambria Math" panose="02040503050406030204" pitchFamily="18" charset="0"/>
                            </a:rPr>
                            <m:t>𝐻</m:t>
                          </m:r>
                        </m:e>
                        <m:sub>
                          <m:r>
                            <a:rPr lang="nl-NL" i="1">
                              <a:latin typeface="Cambria Math" panose="02040503050406030204" pitchFamily="18" charset="0"/>
                              <a:ea typeface="Calibri" panose="020F0502020204030204" pitchFamily="34" charset="0"/>
                              <a:cs typeface="Times New Roman" panose="02020603050405020304" pitchFamily="18" charset="0"/>
                            </a:rPr>
                            <m:t>𝑟𝑜𝑜𝑘𝑔𝑎𝑠</m:t>
                          </m:r>
                        </m:sub>
                      </m:s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i="1">
                              <a:latin typeface="Cambria Math" panose="02040503050406030204" pitchFamily="18" charset="0"/>
                            </a:rPr>
                          </m:ctrlPr>
                        </m:sSubPr>
                        <m:e>
                          <m:r>
                            <a:rPr lang="nl-NL" i="1">
                              <a:latin typeface="Cambria Math" panose="02040503050406030204" pitchFamily="18" charset="0"/>
                            </a:rPr>
                            <m:t>𝐻</m:t>
                          </m:r>
                        </m:e>
                        <m:sub>
                          <m:r>
                            <a:rPr lang="nl-NL" i="1">
                              <a:latin typeface="Cambria Math" panose="02040503050406030204" pitchFamily="18" charset="0"/>
                              <a:ea typeface="Calibri" panose="020F0502020204030204" pitchFamily="34" charset="0"/>
                              <a:cs typeface="Times New Roman" panose="02020603050405020304" pitchFamily="18" charset="0"/>
                            </a:rPr>
                            <m:t>𝑟𝑜𝑜𝑘𝑔𝑎𝑠</m:t>
                          </m:r>
                          <m:r>
                            <a:rPr lang="nl-NL" b="0" i="1" smtClean="0">
                              <a:latin typeface="Cambria Math" panose="02040503050406030204" pitchFamily="18" charset="0"/>
                              <a:ea typeface="Calibri" panose="020F0502020204030204" pitchFamily="34" charset="0"/>
                              <a:cs typeface="Times New Roman" panose="02020603050405020304" pitchFamily="18" charset="0"/>
                            </a:rPr>
                            <m:t>,0</m:t>
                          </m:r>
                        </m:sub>
                      </m:sSub>
                    </m:oMath>
                  </m:oMathPara>
                </a14:m>
                <a:endParaRPr lang="nl-BE" dirty="0"/>
              </a:p>
            </p:txBody>
          </p:sp>
        </mc:Choice>
        <mc:Fallback xmlns="">
          <p:sp>
            <p:nvSpPr>
              <p:cNvPr id="38" name="Tekstvak 37">
                <a:extLst>
                  <a:ext uri="{FF2B5EF4-FFF2-40B4-BE49-F238E27FC236}">
                    <a16:creationId xmlns:a16="http://schemas.microsoft.com/office/drawing/2014/main" id="{E357E699-ABEF-12A2-1284-36BD30A4E047}"/>
                  </a:ext>
                </a:extLst>
              </p:cNvPr>
              <p:cNvSpPr txBox="1">
                <a:spLocks noRot="1" noChangeAspect="1" noMove="1" noResize="1" noEditPoints="1" noAdjustHandles="1" noChangeArrowheads="1" noChangeShapeType="1" noTextEdit="1"/>
              </p:cNvSpPr>
              <p:nvPr/>
            </p:nvSpPr>
            <p:spPr>
              <a:xfrm>
                <a:off x="11901489" y="1866095"/>
                <a:ext cx="5435749" cy="391902"/>
              </a:xfrm>
              <a:prstGeom prst="rect">
                <a:avLst/>
              </a:prstGeom>
              <a:blipFill>
                <a:blip r:embed="rId13"/>
                <a:stretch>
                  <a:fillRect b="-10938"/>
                </a:stretch>
              </a:blipFill>
            </p:spPr>
            <p:txBody>
              <a:bodyPr/>
              <a:lstStyle/>
              <a:p>
                <a:r>
                  <a:rPr lang="nl-BE">
                    <a:noFill/>
                  </a:rPr>
                  <a:t> </a:t>
                </a:r>
              </a:p>
            </p:txBody>
          </p:sp>
        </mc:Fallback>
      </mc:AlternateContent>
      <p:sp>
        <p:nvSpPr>
          <p:cNvPr id="2" name="TextBox 1">
            <a:extLst>
              <a:ext uri="{FF2B5EF4-FFF2-40B4-BE49-F238E27FC236}">
                <a16:creationId xmlns:a16="http://schemas.microsoft.com/office/drawing/2014/main" id="{5CC02412-A1B9-561E-2C02-D8277D35AE99}"/>
              </a:ext>
            </a:extLst>
          </p:cNvPr>
          <p:cNvSpPr txBox="1"/>
          <p:nvPr/>
        </p:nvSpPr>
        <p:spPr>
          <a:xfrm>
            <a:off x="2852382" y="3388658"/>
            <a:ext cx="2075965" cy="369332"/>
          </a:xfrm>
          <a:prstGeom prst="rect">
            <a:avLst/>
          </a:prstGeom>
          <a:noFill/>
        </p:spPr>
        <p:txBody>
          <a:bodyPr wrap="square" rtlCol="0">
            <a:spAutoFit/>
          </a:bodyPr>
          <a:lstStyle/>
          <a:p>
            <a:r>
              <a:rPr lang="nl-NL" dirty="0"/>
              <a:t>B</a:t>
            </a:r>
            <a:r>
              <a:rPr lang="en-BE" dirty="0"/>
              <a:t>r = </a:t>
            </a:r>
            <a:r>
              <a:rPr lang="en-BE" dirty="0" err="1"/>
              <a:t>brandstof</a:t>
            </a:r>
            <a:endParaRPr lang="nl-NL" dirty="0"/>
          </a:p>
        </p:txBody>
      </p:sp>
      <p:sp>
        <p:nvSpPr>
          <p:cNvPr id="6" name="TextBox 5">
            <a:extLst>
              <a:ext uri="{FF2B5EF4-FFF2-40B4-BE49-F238E27FC236}">
                <a16:creationId xmlns:a16="http://schemas.microsoft.com/office/drawing/2014/main" id="{12C3FC4C-21DB-9F09-E383-3F4360547AB6}"/>
              </a:ext>
            </a:extLst>
          </p:cNvPr>
          <p:cNvSpPr txBox="1"/>
          <p:nvPr/>
        </p:nvSpPr>
        <p:spPr>
          <a:xfrm>
            <a:off x="12115800" y="3584103"/>
            <a:ext cx="3832412" cy="923330"/>
          </a:xfrm>
          <a:prstGeom prst="rect">
            <a:avLst/>
          </a:prstGeom>
          <a:noFill/>
        </p:spPr>
        <p:txBody>
          <a:bodyPr wrap="square" rtlCol="0">
            <a:spAutoFit/>
          </a:bodyPr>
          <a:lstStyle/>
          <a:p>
            <a:r>
              <a:rPr lang="nl-NL" dirty="0"/>
              <a:t>C</a:t>
            </a:r>
            <a:r>
              <a:rPr lang="en-BE" dirty="0"/>
              <a:t>= </a:t>
            </a:r>
            <a:r>
              <a:rPr lang="en-BE" dirty="0" err="1"/>
              <a:t>soortelijke</a:t>
            </a:r>
            <a:r>
              <a:rPr lang="en-BE" dirty="0"/>
              <a:t> </a:t>
            </a:r>
            <a:r>
              <a:rPr lang="en-BE" dirty="0" err="1"/>
              <a:t>warmte</a:t>
            </a:r>
            <a:r>
              <a:rPr lang="en-BE" dirty="0"/>
              <a:t>, </a:t>
            </a:r>
            <a:r>
              <a:rPr lang="en-BE" dirty="0" err="1"/>
              <a:t>hoeveelheid</a:t>
            </a:r>
            <a:r>
              <a:rPr lang="en-BE" dirty="0"/>
              <a:t> </a:t>
            </a:r>
            <a:r>
              <a:rPr lang="en-BE" dirty="0" err="1"/>
              <a:t>energie</a:t>
            </a:r>
            <a:r>
              <a:rPr lang="en-BE" dirty="0"/>
              <a:t> </a:t>
            </a:r>
            <a:r>
              <a:rPr lang="en-BE" dirty="0" err="1"/>
              <a:t>nodig</a:t>
            </a:r>
            <a:r>
              <a:rPr lang="en-BE" dirty="0"/>
              <a:t> om de </a:t>
            </a:r>
            <a:r>
              <a:rPr lang="en-BE" dirty="0" err="1"/>
              <a:t>temperatuur</a:t>
            </a:r>
            <a:r>
              <a:rPr lang="en-BE" dirty="0"/>
              <a:t> 1 </a:t>
            </a:r>
            <a:r>
              <a:rPr lang="en-BE" dirty="0" err="1"/>
              <a:t>graad</a:t>
            </a:r>
            <a:r>
              <a:rPr lang="en-BE" dirty="0"/>
              <a:t> </a:t>
            </a:r>
            <a:r>
              <a:rPr lang="en-BE" dirty="0" err="1"/>
              <a:t>te</a:t>
            </a:r>
            <a:r>
              <a:rPr lang="en-BE" dirty="0"/>
              <a:t> </a:t>
            </a:r>
            <a:r>
              <a:rPr lang="en-BE" dirty="0" err="1"/>
              <a:t>doen</a:t>
            </a:r>
            <a:r>
              <a:rPr lang="en-BE" dirty="0"/>
              <a:t> </a:t>
            </a:r>
            <a:r>
              <a:rPr lang="en-BE" dirty="0" err="1"/>
              <a:t>oplopen</a:t>
            </a:r>
            <a:endParaRPr lang="nl-NL" dirty="0"/>
          </a:p>
        </p:txBody>
      </p:sp>
      <p:sp>
        <p:nvSpPr>
          <p:cNvPr id="7" name="TextBox 6">
            <a:extLst>
              <a:ext uri="{FF2B5EF4-FFF2-40B4-BE49-F238E27FC236}">
                <a16:creationId xmlns:a16="http://schemas.microsoft.com/office/drawing/2014/main" id="{DA576EB8-56CF-4C52-5073-B97683D71B3F}"/>
              </a:ext>
            </a:extLst>
          </p:cNvPr>
          <p:cNvSpPr txBox="1"/>
          <p:nvPr/>
        </p:nvSpPr>
        <p:spPr>
          <a:xfrm>
            <a:off x="9144000" y="8580005"/>
            <a:ext cx="2251881" cy="646331"/>
          </a:xfrm>
          <a:prstGeom prst="rect">
            <a:avLst/>
          </a:prstGeom>
          <a:noFill/>
        </p:spPr>
        <p:txBody>
          <a:bodyPr wrap="square" rtlCol="0">
            <a:spAutoFit/>
          </a:bodyPr>
          <a:lstStyle/>
          <a:p>
            <a:r>
              <a:rPr lang="nl-NL" dirty="0"/>
              <a:t>S</a:t>
            </a:r>
            <a:r>
              <a:rPr lang="en-BE" dirty="0" err="1"/>
              <a:t>tralingswarmte</a:t>
            </a:r>
            <a:r>
              <a:rPr lang="en-BE" dirty="0"/>
              <a:t> </a:t>
            </a:r>
            <a:r>
              <a:rPr lang="en-BE" dirty="0" err="1"/>
              <a:t>naar</a:t>
            </a:r>
            <a:r>
              <a:rPr lang="en-BE" dirty="0"/>
              <a:t> </a:t>
            </a:r>
            <a:r>
              <a:rPr lang="en-BE" dirty="0" err="1"/>
              <a:t>omgeving</a:t>
            </a:r>
            <a:endParaRPr lang="nl-NL" dirty="0"/>
          </a:p>
        </p:txBody>
      </p:sp>
    </p:spTree>
    <p:extLst>
      <p:ext uri="{BB962C8B-B14F-4D97-AF65-F5344CB8AC3E}">
        <p14:creationId xmlns:p14="http://schemas.microsoft.com/office/powerpoint/2010/main" val="211934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7DF33AF-E58A-34FB-DA75-79E5ED091A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56666" y="1648800"/>
            <a:ext cx="7292583" cy="7498800"/>
          </a:xfrm>
          <a:prstGeom prst="rect">
            <a:avLst/>
          </a:prstGeom>
          <a:solidFill>
            <a:srgbClr val="FFFFFF"/>
          </a:solidFill>
        </p:spPr>
      </p:pic>
      <p:sp>
        <p:nvSpPr>
          <p:cNvPr id="1031" name="Text Placeholder 2">
            <a:extLst>
              <a:ext uri="{FF2B5EF4-FFF2-40B4-BE49-F238E27FC236}">
                <a16:creationId xmlns:a16="http://schemas.microsoft.com/office/drawing/2014/main" id="{43E0EAA8-26B0-598A-8749-253D747F9197}"/>
              </a:ext>
            </a:extLst>
          </p:cNvPr>
          <p:cNvSpPr>
            <a:spLocks noGrp="1"/>
          </p:cNvSpPr>
          <p:nvPr>
            <p:ph type="body" sz="quarter" idx="17"/>
          </p:nvPr>
        </p:nvSpPr>
        <p:spPr>
          <a:xfrm>
            <a:off x="1050131" y="2354401"/>
            <a:ext cx="8217535" cy="2964359"/>
          </a:xfrm>
        </p:spPr>
        <p:txBody>
          <a:bodyPr/>
          <a:lstStyle/>
          <a:p>
            <a:pPr marL="457200" indent="-457200">
              <a:buClrTx/>
              <a:buFont typeface="Arial" panose="020B0604020202020204" pitchFamily="34" charset="0"/>
              <a:buChar char="•"/>
            </a:pPr>
            <a:r>
              <a:rPr lang="nl-NL" altLang="nl-BE" sz="2000" b="1" u="sng" dirty="0" err="1">
                <a:latin typeface="+mj-lt"/>
              </a:rPr>
              <a:t>HR-ketels</a:t>
            </a:r>
            <a:endParaRPr lang="nl-NL" altLang="nl-BE" sz="2000" b="1" u="sng" dirty="0">
              <a:latin typeface="+mj-lt"/>
            </a:endParaRPr>
          </a:p>
          <a:p>
            <a:pPr>
              <a:buClrTx/>
            </a:pPr>
            <a:r>
              <a:rPr lang="nl-NL" altLang="nl-BE" sz="2000" dirty="0">
                <a:latin typeface="+mj-lt"/>
              </a:rPr>
              <a:t>Maken gebruik van het feit dat rookgassen waterdamp bevatten. En dus bijgevolg nog een deel “nuttige” warmte bevatten.</a:t>
            </a:r>
          </a:p>
          <a:p>
            <a:pPr>
              <a:buClrTx/>
            </a:pPr>
            <a:r>
              <a:rPr lang="nl-NL" altLang="nl-BE" sz="2000" dirty="0">
                <a:latin typeface="+mj-lt"/>
              </a:rPr>
              <a:t>Praktisch begrenzen we de aangevoerde watertemperatuur tot +45°C intrede watertemperatuur om deze bijkomstige energie te recupereren.</a:t>
            </a:r>
          </a:p>
          <a:p>
            <a:pPr>
              <a:buClrTx/>
            </a:pPr>
            <a:r>
              <a:rPr lang="nl-NL" altLang="nl-BE" sz="2000" dirty="0">
                <a:latin typeface="+mj-lt"/>
              </a:rPr>
              <a:t>Het verschil tussen een HR en LR ketel is dus toe te schrijven aan het al dan niet benutten van de beschikbare warmte uit de rookgassen. Die in de praktijk begrenst worden op 10% van het effectieve ketelvermogen.</a:t>
            </a:r>
          </a:p>
          <a:p>
            <a:endParaRPr lang="en-US" sz="20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NL" dirty="0"/>
              <a:t>Ketelrendement en dauwpunt</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15</a:t>
            </a:fld>
            <a:endParaRPr lang="nl-BE"/>
          </a:p>
        </p:txBody>
      </p:sp>
    </p:spTree>
    <p:extLst>
      <p:ext uri="{BB962C8B-B14F-4D97-AF65-F5344CB8AC3E}">
        <p14:creationId xmlns:p14="http://schemas.microsoft.com/office/powerpoint/2010/main" val="173128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Na warm water komt Stoom</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16</a:t>
            </a:fld>
            <a:endParaRPr lang="nl-BE" dirty="0"/>
          </a:p>
        </p:txBody>
      </p:sp>
      <p:sp>
        <p:nvSpPr>
          <p:cNvPr id="16" name="Text Box 2">
            <a:extLst>
              <a:ext uri="{FF2B5EF4-FFF2-40B4-BE49-F238E27FC236}">
                <a16:creationId xmlns:a16="http://schemas.microsoft.com/office/drawing/2014/main" id="{E5B663D2-676D-F170-ECE4-B73A84CECCD5}"/>
              </a:ext>
            </a:extLst>
          </p:cNvPr>
          <p:cNvSpPr txBox="1">
            <a:spLocks noChangeArrowheads="1"/>
          </p:cNvSpPr>
          <p:nvPr/>
        </p:nvSpPr>
        <p:spPr bwMode="auto">
          <a:xfrm>
            <a:off x="998692" y="1790301"/>
            <a:ext cx="7672868" cy="7516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r>
              <a:rPr lang="nl-NL" altLang="nl-BE" sz="2000" dirty="0">
                <a:latin typeface="+mj-lt"/>
              </a:rPr>
              <a:t>Stoom is een aggregatietoestand van water. Vaak wordt de naam stoom gegeven aan een nevel van water: kleine zichtbare druppeltjes water boven bijvoorbeeld een fluitketel. Echte stoom is echter onzichtbaar.</a:t>
            </a:r>
          </a:p>
          <a:p>
            <a:pPr>
              <a:buClrTx/>
              <a:buFontTx/>
              <a:buNone/>
            </a:pPr>
            <a:endParaRPr lang="nl-NL" altLang="nl-BE" sz="2000" dirty="0">
              <a:latin typeface="+mj-lt"/>
            </a:endParaRPr>
          </a:p>
          <a:p>
            <a:pPr marL="285750" indent="-285750">
              <a:buClrTx/>
              <a:buFont typeface="Arial" panose="020B0604020202020204" pitchFamily="34" charset="0"/>
              <a:buChar char="•"/>
            </a:pPr>
            <a:r>
              <a:rPr lang="nl-NL" altLang="nl-BE" sz="2000" b="1" dirty="0">
                <a:latin typeface="+mj-lt"/>
              </a:rPr>
              <a:t>Natte stoom</a:t>
            </a:r>
          </a:p>
          <a:p>
            <a:pPr>
              <a:buClrTx/>
            </a:pPr>
            <a:r>
              <a:rPr lang="nl-NL" altLang="nl-BE" sz="2000" dirty="0">
                <a:latin typeface="+mj-lt"/>
              </a:rPr>
              <a:t>Is stoom waarin kleine waterdeeltjes zweven. Door deze waterdeeltjes is het soortelijk gewicht gestegen. Indien natte stoom verhit wordt, dan zullen allereerst deze waterdeeltjes verdampen. Bij voldoende verwarming wordt de stoom dan droog verzadigd.</a:t>
            </a:r>
          </a:p>
          <a:p>
            <a:pPr>
              <a:buClrTx/>
            </a:pPr>
            <a:endParaRPr lang="nl-NL" altLang="nl-BE" sz="2000" dirty="0">
              <a:latin typeface="+mj-lt"/>
            </a:endParaRPr>
          </a:p>
          <a:p>
            <a:pPr marL="285750" indent="-285750">
              <a:buFont typeface="Arial" panose="020B0604020202020204" pitchFamily="34" charset="0"/>
              <a:buChar char="•"/>
            </a:pPr>
            <a:r>
              <a:rPr lang="nl-NL" altLang="nl-BE" sz="2000" b="1" dirty="0">
                <a:latin typeface="+mj-lt"/>
              </a:rPr>
              <a:t>Verzadigde stoom</a:t>
            </a:r>
          </a:p>
          <a:p>
            <a:pPr>
              <a:buClrTx/>
            </a:pPr>
            <a:r>
              <a:rPr lang="nl-NL" altLang="nl-BE" sz="2000" dirty="0">
                <a:latin typeface="+mj-lt"/>
              </a:rPr>
              <a:t>Is stoom die condenseert bij verlaging van temperatuur. Deze stoom is ongeschikt voor het aandrijven van een stoomturbine, maar voldoet prima voor het aandrijven van een stoommachine of voor de overdracht van warmte. Er wordt dan wel gebruikgemaakt van verzadigde stoom die bij hogere druk is gegenereerd.</a:t>
            </a:r>
          </a:p>
          <a:p>
            <a:pPr>
              <a:buClrTx/>
            </a:pPr>
            <a:endParaRPr lang="nl-NL" altLang="nl-BE" sz="2000" dirty="0">
              <a:latin typeface="+mj-lt"/>
            </a:endParaRPr>
          </a:p>
          <a:p>
            <a:pPr marL="285750" indent="-285750">
              <a:buClrTx/>
              <a:buFont typeface="Arial" panose="020B0604020202020204" pitchFamily="34" charset="0"/>
              <a:buChar char="•"/>
            </a:pPr>
            <a:r>
              <a:rPr lang="nl-NL" altLang="nl-BE" sz="2000" b="1" dirty="0">
                <a:latin typeface="+mj-lt"/>
              </a:rPr>
              <a:t>Oververhitte stoom</a:t>
            </a:r>
          </a:p>
          <a:p>
            <a:pPr>
              <a:buClrTx/>
            </a:pPr>
            <a:r>
              <a:rPr lang="nl-NL" altLang="nl-BE" sz="2000" dirty="0">
                <a:latin typeface="+mj-lt"/>
              </a:rPr>
              <a:t>Om oververhitte stoom te maken moet de stoom extra worden opgewarmd naar een hogere temperatuur. In een fluitketel kan dat niet omdat daar alleen het water wordt verwarmd. In een stoomketel gebeurt hetzelfde, maar de geproduceerde stoom kan vervolgens door een </a:t>
            </a:r>
            <a:r>
              <a:rPr lang="nl-NL" altLang="nl-BE" sz="2000" dirty="0" err="1">
                <a:latin typeface="+mj-lt"/>
              </a:rPr>
              <a:t>oververhitter</a:t>
            </a:r>
            <a:r>
              <a:rPr lang="nl-NL" altLang="nl-BE" sz="2000" dirty="0">
                <a:latin typeface="+mj-lt"/>
              </a:rPr>
              <a:t> worden geleid. De verzadigde stoom stijgt in temperatuur en wordt dan oververhitte stoom genoemd.</a:t>
            </a:r>
          </a:p>
          <a:p>
            <a:pPr>
              <a:buClrTx/>
            </a:pPr>
            <a:endParaRPr lang="nl-NL" altLang="nl-BE" sz="2000" dirty="0">
              <a:latin typeface="+mj-lt"/>
            </a:endParaRPr>
          </a:p>
          <a:p>
            <a:pPr>
              <a:buClrTx/>
            </a:pPr>
            <a:endParaRPr lang="nl-NL" altLang="nl-BE" sz="2000" dirty="0">
              <a:latin typeface="+mj-lt"/>
            </a:endParaRPr>
          </a:p>
          <a:p>
            <a:pPr marL="285750" indent="-285750">
              <a:buClrTx/>
              <a:buFont typeface="Arial" panose="020B0604020202020204" pitchFamily="34" charset="0"/>
              <a:buChar char="•"/>
            </a:pPr>
            <a:endParaRPr lang="nl-BE" altLang="nl-BE" sz="1400" dirty="0">
              <a:latin typeface="Arial" panose="020B0604020202020204" pitchFamily="34" charset="0"/>
            </a:endParaRPr>
          </a:p>
          <a:p>
            <a:pPr>
              <a:buClrTx/>
              <a:buFontTx/>
              <a:buNone/>
            </a:pPr>
            <a:endParaRPr lang="nl-BE" altLang="nl-BE" sz="1400" dirty="0">
              <a:latin typeface="Arial" panose="020B0604020202020204" pitchFamily="34" charset="0"/>
            </a:endParaRPr>
          </a:p>
        </p:txBody>
      </p:sp>
      <p:sp>
        <p:nvSpPr>
          <p:cNvPr id="9" name="Tekstvak 8">
            <a:extLst>
              <a:ext uri="{FF2B5EF4-FFF2-40B4-BE49-F238E27FC236}">
                <a16:creationId xmlns:a16="http://schemas.microsoft.com/office/drawing/2014/main" id="{FD876896-7BB6-8263-F56A-BE3D83450B29}"/>
              </a:ext>
            </a:extLst>
          </p:cNvPr>
          <p:cNvSpPr txBox="1"/>
          <p:nvPr/>
        </p:nvSpPr>
        <p:spPr>
          <a:xfrm>
            <a:off x="7620000" y="9346561"/>
            <a:ext cx="9022080" cy="369332"/>
          </a:xfrm>
          <a:prstGeom prst="rect">
            <a:avLst/>
          </a:prstGeom>
          <a:noFill/>
        </p:spPr>
        <p:txBody>
          <a:bodyPr wrap="square">
            <a:spAutoFit/>
          </a:bodyPr>
          <a:lstStyle/>
          <a:p>
            <a:r>
              <a:rPr lang="nl-BE" dirty="0"/>
              <a:t>https://i.pinimg.com/originals/fb/c9/8d/fbc98d7e99ac51a5ded1b79330fe3ae2.jpg</a:t>
            </a:r>
          </a:p>
        </p:txBody>
      </p:sp>
      <p:pic>
        <p:nvPicPr>
          <p:cNvPr id="2052" name="Picture 4" descr="Pin von Jürgen Gößmann auf Dampfloks (mit Bildern) | Eisenbahnbilder ...">
            <a:extLst>
              <a:ext uri="{FF2B5EF4-FFF2-40B4-BE49-F238E27FC236}">
                <a16:creationId xmlns:a16="http://schemas.microsoft.com/office/drawing/2014/main" id="{8A737F58-F13E-1D77-A269-713CF1B978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57" r="6691"/>
          <a:stretch/>
        </p:blipFill>
        <p:spPr bwMode="auto">
          <a:xfrm>
            <a:off x="8671560" y="1810224"/>
            <a:ext cx="8902761" cy="724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78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Stoom in de procestechniek</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17</a:t>
            </a:fld>
            <a:endParaRPr lang="nl-BE" dirty="0"/>
          </a:p>
        </p:txBody>
      </p:sp>
      <p:pic>
        <p:nvPicPr>
          <p:cNvPr id="2" name="Picture 3">
            <a:extLst>
              <a:ext uri="{FF2B5EF4-FFF2-40B4-BE49-F238E27FC236}">
                <a16:creationId xmlns:a16="http://schemas.microsoft.com/office/drawing/2014/main" id="{CF176FBB-1082-22A6-BDD0-F5FD1AC2D9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4675" y="1742995"/>
            <a:ext cx="11960066"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78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Water en zijn verschillende vormen</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18</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354401"/>
            <a:ext cx="6341269" cy="4671239"/>
          </a:xfrm>
        </p:spPr>
        <p:txBody>
          <a:bodyPr/>
          <a:lstStyle/>
          <a:p>
            <a:pPr marL="457200" indent="-457200">
              <a:buClrTx/>
              <a:buFont typeface="Arial" panose="020B0604020202020204" pitchFamily="34" charset="0"/>
              <a:buChar char="•"/>
            </a:pPr>
            <a:r>
              <a:rPr lang="nl-NL" altLang="nl-BE" sz="2000" b="1" u="sng" dirty="0">
                <a:latin typeface="+mj-lt"/>
              </a:rPr>
              <a:t>Overgangsfase(s)</a:t>
            </a:r>
          </a:p>
          <a:p>
            <a:pPr>
              <a:buClrTx/>
            </a:pPr>
            <a:r>
              <a:rPr lang="nl-NL" altLang="nl-BE" sz="2000" dirty="0">
                <a:latin typeface="+mj-lt"/>
              </a:rPr>
              <a:t>Bijgevoegde grafiek is een </a:t>
            </a:r>
            <a:r>
              <a:rPr lang="nl-NL" altLang="nl-BE" sz="2000" dirty="0" err="1">
                <a:latin typeface="+mj-lt"/>
              </a:rPr>
              <a:t>pT</a:t>
            </a:r>
            <a:r>
              <a:rPr lang="nl-NL" altLang="nl-BE" sz="2000" dirty="0">
                <a:latin typeface="+mj-lt"/>
              </a:rPr>
              <a:t>-diagram, die de verschillende fasetoestanden weergeeft van water.</a:t>
            </a:r>
          </a:p>
          <a:p>
            <a:pPr>
              <a:buClrTx/>
            </a:pPr>
            <a:r>
              <a:rPr lang="nl-NL" altLang="nl-BE" sz="2000" dirty="0">
                <a:latin typeface="+mj-lt"/>
              </a:rPr>
              <a:t>Naast vaste stof (ijs), vloeibaar (water), gas (waterdamp) zien we ook de relatie tussen alle drie.</a:t>
            </a:r>
          </a:p>
          <a:p>
            <a:pPr>
              <a:buClrTx/>
            </a:pPr>
            <a:r>
              <a:rPr lang="nl-NL" altLang="nl-BE" sz="2000" dirty="0">
                <a:latin typeface="+mj-lt"/>
              </a:rPr>
              <a:t>Bij één wel gemikt, specifiek, punt bestaan ze alle drie in elkaar. Dit in het zogenaamde Triple punt.</a:t>
            </a:r>
          </a:p>
          <a:p>
            <a:pPr>
              <a:buClrTx/>
            </a:pPr>
            <a:r>
              <a:rPr lang="nl-NL" altLang="nl-BE" sz="2000" dirty="0">
                <a:latin typeface="+mj-lt"/>
              </a:rPr>
              <a:t>De andere speciale toestand kennen we als “Critical point” of </a:t>
            </a:r>
            <a:r>
              <a:rPr lang="nl-NL" altLang="nl-BE" sz="2000" dirty="0" err="1">
                <a:latin typeface="+mj-lt"/>
              </a:rPr>
              <a:t>Kritisich</a:t>
            </a:r>
            <a:r>
              <a:rPr lang="nl-NL" altLang="nl-BE" sz="2000" dirty="0">
                <a:latin typeface="+mj-lt"/>
              </a:rPr>
              <a:t> punt. Hier bestaand gas en vloeistof in elkaar</a:t>
            </a:r>
          </a:p>
          <a:p>
            <a:endParaRPr lang="en-US" sz="2000" dirty="0"/>
          </a:p>
        </p:txBody>
      </p:sp>
      <p:pic>
        <p:nvPicPr>
          <p:cNvPr id="4098" name="Picture 2">
            <a:extLst>
              <a:ext uri="{FF2B5EF4-FFF2-40B4-BE49-F238E27FC236}">
                <a16:creationId xmlns:a16="http://schemas.microsoft.com/office/drawing/2014/main" id="{F2E28460-8708-7090-2364-4665D4F9D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02"/>
          <a:stretch/>
        </p:blipFill>
        <p:spPr bwMode="auto">
          <a:xfrm>
            <a:off x="9144000" y="2004100"/>
            <a:ext cx="8929688" cy="730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571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Tv </a:t>
            </a:r>
            <a:r>
              <a:rPr lang="nl-BE" dirty="0" err="1"/>
              <a:t>diagramma</a:t>
            </a:r>
            <a:r>
              <a:rPr lang="nl-BE" dirty="0"/>
              <a:t> voor water</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19</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354402"/>
            <a:ext cx="7453789" cy="1973758"/>
          </a:xfrm>
        </p:spPr>
        <p:txBody>
          <a:bodyPr/>
          <a:lstStyle/>
          <a:p>
            <a:r>
              <a:rPr lang="en-US" sz="2000" dirty="0"/>
              <a:t>Water </a:t>
            </a:r>
            <a:r>
              <a:rPr lang="en-US" sz="2000" dirty="0" err="1"/>
              <a:t>onder</a:t>
            </a:r>
            <a:r>
              <a:rPr lang="en-US" sz="2000" dirty="0"/>
              <a:t> </a:t>
            </a:r>
            <a:r>
              <a:rPr lang="en-US" sz="2000" dirty="0" err="1"/>
              <a:t>constante</a:t>
            </a:r>
            <a:r>
              <a:rPr lang="en-US" sz="2000" dirty="0"/>
              <a:t> </a:t>
            </a:r>
            <a:r>
              <a:rPr lang="en-US" sz="2000" dirty="0" err="1"/>
              <a:t>druk</a:t>
            </a:r>
            <a:r>
              <a:rPr lang="en-US" sz="2000" dirty="0"/>
              <a:t> </a:t>
            </a:r>
            <a:r>
              <a:rPr lang="en-US" sz="2000" dirty="0" err="1"/>
              <a:t>en</a:t>
            </a:r>
            <a:r>
              <a:rPr lang="en-US" sz="2000" dirty="0"/>
              <a:t> het </a:t>
            </a:r>
            <a:r>
              <a:rPr lang="en-US" sz="2000" dirty="0" err="1"/>
              <a:t>bijhorende</a:t>
            </a:r>
            <a:r>
              <a:rPr lang="en-US" sz="2000" dirty="0"/>
              <a:t> </a:t>
            </a:r>
            <a:r>
              <a:rPr lang="en-US" sz="2000" dirty="0" err="1"/>
              <a:t>soortelijke</a:t>
            </a:r>
            <a:r>
              <a:rPr lang="en-US" sz="2000" dirty="0"/>
              <a:t> volume.</a:t>
            </a:r>
          </a:p>
          <a:p>
            <a:pPr marL="342900" indent="-342900">
              <a:buFont typeface="Arial" panose="020B0604020202020204" pitchFamily="34" charset="0"/>
              <a:buChar char="•"/>
            </a:pPr>
            <a:r>
              <a:rPr lang="en-US" sz="2000" dirty="0"/>
              <a:t>X-as	</a:t>
            </a:r>
            <a:r>
              <a:rPr lang="en-US" sz="2000" dirty="0" err="1"/>
              <a:t>specifiek</a:t>
            </a:r>
            <a:r>
              <a:rPr lang="en-US" sz="2000" dirty="0"/>
              <a:t> volume [m³/kg]</a:t>
            </a:r>
          </a:p>
          <a:p>
            <a:pPr marL="342900" indent="-342900">
              <a:buFont typeface="Arial" panose="020B0604020202020204" pitchFamily="34" charset="0"/>
              <a:buChar char="•"/>
            </a:pPr>
            <a:r>
              <a:rPr lang="en-US" sz="2000" dirty="0"/>
              <a:t>Y-as	</a:t>
            </a:r>
            <a:r>
              <a:rPr lang="en-US" sz="2000" dirty="0" err="1"/>
              <a:t>temperatuur</a:t>
            </a:r>
            <a:r>
              <a:rPr lang="en-US" sz="2000" dirty="0"/>
              <a:t> [°C]</a:t>
            </a:r>
          </a:p>
        </p:txBody>
      </p:sp>
      <p:pic>
        <p:nvPicPr>
          <p:cNvPr id="8" name="Picture 3">
            <a:extLst>
              <a:ext uri="{FF2B5EF4-FFF2-40B4-BE49-F238E27FC236}">
                <a16:creationId xmlns:a16="http://schemas.microsoft.com/office/drawing/2014/main" id="{99187858-44E9-88AC-2784-7A0B8E0C1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36" b="4632"/>
          <a:stretch/>
        </p:blipFill>
        <p:spPr bwMode="auto">
          <a:xfrm>
            <a:off x="8988432" y="1852127"/>
            <a:ext cx="9021744" cy="712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Afbeelding 8">
            <a:extLst>
              <a:ext uri="{FF2B5EF4-FFF2-40B4-BE49-F238E27FC236}">
                <a16:creationId xmlns:a16="http://schemas.microsoft.com/office/drawing/2014/main" id="{7C1EAA67-953B-0FEA-A0B5-EB265E7058E2}"/>
              </a:ext>
            </a:extLst>
          </p:cNvPr>
          <p:cNvPicPr>
            <a:picLocks noChangeAspect="1"/>
          </p:cNvPicPr>
          <p:nvPr/>
        </p:nvPicPr>
        <p:blipFill>
          <a:blip r:embed="rId4"/>
          <a:stretch>
            <a:fillRect/>
          </a:stretch>
        </p:blipFill>
        <p:spPr>
          <a:xfrm>
            <a:off x="998692" y="4328160"/>
            <a:ext cx="6261135" cy="4669941"/>
          </a:xfrm>
          <a:prstGeom prst="rect">
            <a:avLst/>
          </a:prstGeom>
        </p:spPr>
      </p:pic>
    </p:spTree>
    <p:extLst>
      <p:ext uri="{BB962C8B-B14F-4D97-AF65-F5344CB8AC3E}">
        <p14:creationId xmlns:p14="http://schemas.microsoft.com/office/powerpoint/2010/main" val="166396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755767"/>
          </a:xfrm>
        </p:spPr>
        <p:txBody>
          <a:bodyPr anchor="t">
            <a:normAutofit/>
          </a:bodyPr>
          <a:lstStyle/>
          <a:p>
            <a:r>
              <a:rPr lang="nl-BE" dirty="0"/>
              <a:t>Warmteproductie via verbranding</a:t>
            </a:r>
          </a:p>
        </p:txBody>
      </p:sp>
      <p:pic>
        <p:nvPicPr>
          <p:cNvPr id="2" name="Afbeelding 1">
            <a:extLst>
              <a:ext uri="{FF2B5EF4-FFF2-40B4-BE49-F238E27FC236}">
                <a16:creationId xmlns:a16="http://schemas.microsoft.com/office/drawing/2014/main" id="{09A3CB34-6849-1ED5-BAF9-C05EC1F9DFBD}"/>
              </a:ext>
            </a:extLst>
          </p:cNvPr>
          <p:cNvPicPr>
            <a:picLocks noChangeAspect="1"/>
          </p:cNvPicPr>
          <p:nvPr/>
        </p:nvPicPr>
        <p:blipFill>
          <a:blip r:embed="rId3"/>
          <a:srcRect t="8971" b="18066"/>
          <a:stretch/>
        </p:blipFill>
        <p:spPr>
          <a:xfrm>
            <a:off x="20" y="1648800"/>
            <a:ext cx="18287980" cy="7505700"/>
          </a:xfrm>
          <a:prstGeom prst="rect">
            <a:avLst/>
          </a:prstGeom>
          <a:noFill/>
        </p:spPr>
      </p:pic>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2</a:t>
            </a:fld>
            <a:endParaRPr lang="nl-BE"/>
          </a:p>
        </p:txBody>
      </p:sp>
    </p:spTree>
    <p:extLst>
      <p:ext uri="{BB962C8B-B14F-4D97-AF65-F5344CB8AC3E}">
        <p14:creationId xmlns:p14="http://schemas.microsoft.com/office/powerpoint/2010/main" val="585256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33A98CB-B61C-235B-7A1E-A07FFE22D33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394190" y="1854388"/>
            <a:ext cx="8217535" cy="7087623"/>
          </a:xfrm>
          <a:prstGeom prst="rect">
            <a:avLst/>
          </a:prstGeom>
          <a:noFill/>
        </p:spPr>
      </p:pic>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998692" y="1854388"/>
            <a:ext cx="8217535" cy="3452039"/>
          </a:xfrm>
        </p:spPr>
        <p:txBody>
          <a:bodyPr>
            <a:normAutofit/>
          </a:bodyPr>
          <a:lstStyle/>
          <a:p>
            <a:r>
              <a:rPr lang="en-US" sz="2000" dirty="0"/>
              <a:t>Water </a:t>
            </a:r>
            <a:r>
              <a:rPr lang="en-US" sz="2000" dirty="0" err="1"/>
              <a:t>onder</a:t>
            </a:r>
            <a:r>
              <a:rPr lang="en-US" sz="2000" dirty="0"/>
              <a:t> </a:t>
            </a:r>
            <a:r>
              <a:rPr lang="en-US" sz="2000" dirty="0" err="1"/>
              <a:t>constante</a:t>
            </a:r>
            <a:r>
              <a:rPr lang="en-US" sz="2000" dirty="0"/>
              <a:t> </a:t>
            </a:r>
            <a:r>
              <a:rPr lang="en-US" sz="2000" dirty="0" err="1"/>
              <a:t>druk</a:t>
            </a:r>
            <a:r>
              <a:rPr lang="en-US" sz="2000" dirty="0"/>
              <a:t> </a:t>
            </a:r>
            <a:r>
              <a:rPr lang="en-US" sz="2000" dirty="0" err="1"/>
              <a:t>en</a:t>
            </a:r>
            <a:r>
              <a:rPr lang="en-US" sz="2000" dirty="0"/>
              <a:t> het </a:t>
            </a:r>
            <a:r>
              <a:rPr lang="en-US" sz="2000" dirty="0" err="1"/>
              <a:t>bijhorende</a:t>
            </a:r>
            <a:r>
              <a:rPr lang="en-US" sz="2000" dirty="0"/>
              <a:t> </a:t>
            </a:r>
            <a:r>
              <a:rPr lang="en-US" sz="2000" dirty="0" err="1"/>
              <a:t>soortelijke</a:t>
            </a:r>
            <a:r>
              <a:rPr lang="en-US" sz="2000" dirty="0"/>
              <a:t> volume.</a:t>
            </a:r>
          </a:p>
          <a:p>
            <a:pPr marL="342900" indent="-342900">
              <a:buFont typeface="Arial" panose="020B0604020202020204" pitchFamily="34" charset="0"/>
              <a:buChar char="•"/>
            </a:pPr>
            <a:r>
              <a:rPr lang="en-US" sz="2000" dirty="0"/>
              <a:t>X-as	</a:t>
            </a:r>
            <a:r>
              <a:rPr lang="en-US" sz="2000" dirty="0" err="1"/>
              <a:t>tempretauur</a:t>
            </a:r>
            <a:r>
              <a:rPr lang="en-US" sz="2000" dirty="0"/>
              <a:t> [°C]</a:t>
            </a:r>
          </a:p>
          <a:p>
            <a:pPr marL="342900" indent="-342900">
              <a:buFont typeface="Arial" panose="020B0604020202020204" pitchFamily="34" charset="0"/>
              <a:buChar char="•"/>
            </a:pPr>
            <a:r>
              <a:rPr lang="en-US" sz="2000" dirty="0"/>
              <a:t>Y-as	</a:t>
            </a:r>
            <a:r>
              <a:rPr lang="en-US" sz="2000" dirty="0" err="1"/>
              <a:t>saturatiedruk</a:t>
            </a:r>
            <a:r>
              <a:rPr lang="en-US" sz="2000" dirty="0"/>
              <a:t> [bar]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err="1"/>
              <a:t>Waarom</a:t>
            </a:r>
            <a:r>
              <a:rPr lang="en-US" sz="2000" dirty="0"/>
              <a:t> </a:t>
            </a:r>
            <a:r>
              <a:rPr lang="en-US" sz="2000" dirty="0" err="1"/>
              <a:t>stoom</a:t>
            </a:r>
            <a:r>
              <a:rPr lang="en-US" sz="2000" dirty="0"/>
              <a:t> </a:t>
            </a:r>
            <a:r>
              <a:rPr lang="en-US" sz="2000" dirty="0" err="1"/>
              <a:t>gaan</a:t>
            </a:r>
            <a:r>
              <a:rPr lang="en-US" sz="2000" dirty="0"/>
              <a:t> </a:t>
            </a:r>
            <a:r>
              <a:rPr lang="en-US" sz="2000" dirty="0" err="1"/>
              <a:t>toepassen</a:t>
            </a:r>
            <a:r>
              <a:rPr lang="en-US" sz="2000" dirty="0"/>
              <a:t>?</a:t>
            </a:r>
          </a:p>
          <a:p>
            <a:pPr marL="1028700" lvl="1" indent="-342900">
              <a:buFont typeface="Arial" panose="020B0604020202020204" pitchFamily="34" charset="0"/>
              <a:buChar char="•"/>
            </a:pPr>
            <a:r>
              <a:rPr lang="nl-NL" sz="2000" dirty="0"/>
              <a:t>Water komt vrij en veel voor</a:t>
            </a:r>
          </a:p>
          <a:p>
            <a:pPr marL="1028700" lvl="1" indent="-342900">
              <a:buFont typeface="Arial" panose="020B0604020202020204" pitchFamily="34" charset="0"/>
              <a:buChar char="•"/>
            </a:pPr>
            <a:r>
              <a:rPr lang="nl-NL" sz="2000" dirty="0"/>
              <a:t>Grote energiedensiteit (2500 [kJ/kg])</a:t>
            </a:r>
          </a:p>
          <a:p>
            <a:pPr marL="1028700" lvl="1" indent="-342900">
              <a:buFont typeface="Arial" panose="020B0604020202020204" pitchFamily="34" charset="0"/>
              <a:buChar char="•"/>
            </a:pPr>
            <a:r>
              <a:rPr lang="en-US" sz="2000" dirty="0" err="1"/>
              <a:t>Transporteerbaar</a:t>
            </a:r>
            <a:r>
              <a:rPr lang="en-US" sz="2000" dirty="0"/>
              <a:t> </a:t>
            </a:r>
            <a:r>
              <a:rPr lang="en-US" sz="2000" dirty="0" err="1"/>
              <a:t>als</a:t>
            </a:r>
            <a:r>
              <a:rPr lang="en-US" sz="2000" dirty="0"/>
              <a:t> gas </a:t>
            </a:r>
          </a:p>
          <a:p>
            <a:pPr lvl="1"/>
            <a:endParaRPr lang="en-US" sz="20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ph-diagram van water</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20</a:t>
            </a:fld>
            <a:endParaRPr lang="nl-BE"/>
          </a:p>
        </p:txBody>
      </p:sp>
      <p:pic>
        <p:nvPicPr>
          <p:cNvPr id="6" name="Picture 4">
            <a:extLst>
              <a:ext uri="{FF2B5EF4-FFF2-40B4-BE49-F238E27FC236}">
                <a16:creationId xmlns:a16="http://schemas.microsoft.com/office/drawing/2014/main" id="{A66C8BD7-7604-BCC0-86F0-E1317D957C8B}"/>
              </a:ext>
            </a:extLst>
          </p:cNvPr>
          <p:cNvPicPr>
            <a:picLocks noChangeAspect="1"/>
          </p:cNvPicPr>
          <p:nvPr/>
        </p:nvPicPr>
        <p:blipFill>
          <a:blip r:embed="rId4"/>
          <a:stretch>
            <a:fillRect/>
          </a:stretch>
        </p:blipFill>
        <p:spPr>
          <a:xfrm>
            <a:off x="998692" y="5348911"/>
            <a:ext cx="7169948" cy="3915321"/>
          </a:xfrm>
          <a:prstGeom prst="rect">
            <a:avLst/>
          </a:prstGeom>
        </p:spPr>
      </p:pic>
    </p:spTree>
    <p:extLst>
      <p:ext uri="{BB962C8B-B14F-4D97-AF65-F5344CB8AC3E}">
        <p14:creationId xmlns:p14="http://schemas.microsoft.com/office/powerpoint/2010/main" val="350997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Indeling ketel volgens drukniveaus</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21</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1988263"/>
            <a:ext cx="7453789" cy="7049057"/>
          </a:xfrm>
        </p:spPr>
        <p:txBody>
          <a:bodyPr/>
          <a:lstStyle/>
          <a:p>
            <a:pPr marL="342900" indent="-342900">
              <a:buFont typeface="Arial" panose="020B0604020202020204" pitchFamily="34" charset="0"/>
              <a:buChar char="•"/>
            </a:pPr>
            <a:r>
              <a:rPr lang="en-US" sz="2000" b="1" dirty="0" err="1"/>
              <a:t>Lagedruk</a:t>
            </a:r>
            <a:r>
              <a:rPr lang="en-US" sz="2000" b="1" dirty="0"/>
              <a:t> </a:t>
            </a:r>
            <a:r>
              <a:rPr lang="en-US" sz="2000" b="1" dirty="0" err="1"/>
              <a:t>ketels</a:t>
            </a:r>
            <a:endParaRPr lang="en-US" sz="2000" b="1" dirty="0"/>
          </a:p>
          <a:p>
            <a:r>
              <a:rPr lang="en-US" sz="2000" dirty="0"/>
              <a:t>	Tot circa 25 bar </a:t>
            </a:r>
            <a:r>
              <a:rPr lang="en-US" sz="2000" dirty="0" err="1"/>
              <a:t>stoomdruk</a:t>
            </a:r>
            <a:endParaRPr lang="en-US" sz="2000" dirty="0"/>
          </a:p>
          <a:p>
            <a:r>
              <a:rPr lang="nl-NL" sz="2000" dirty="0"/>
              <a:t>Voorbeeld: Een lage druk stoomketel in een ziekenhuis voor het leveren van warmte en warm water. (&lt; 10bar)</a:t>
            </a:r>
          </a:p>
          <a:p>
            <a:r>
              <a:rPr lang="nl-NL" sz="2000" dirty="0"/>
              <a:t>Voorbeeld: Een middel druk stoomketel in een brouwerij voor het stomen van ingrediënten en het steriliseren van apparatuur.( &gt;10bar en &lt;25bar)</a:t>
            </a:r>
            <a:endParaRPr lang="en-US" sz="2000" dirty="0"/>
          </a:p>
          <a:p>
            <a:pPr marL="342900" indent="-342900">
              <a:buFont typeface="Arial" panose="020B0604020202020204" pitchFamily="34" charset="0"/>
              <a:buChar char="•"/>
            </a:pPr>
            <a:r>
              <a:rPr lang="en-US" sz="2000" b="1" dirty="0" err="1"/>
              <a:t>Middendruk</a:t>
            </a:r>
            <a:r>
              <a:rPr lang="en-US" sz="2000" b="1" dirty="0"/>
              <a:t> </a:t>
            </a:r>
            <a:r>
              <a:rPr lang="en-US" sz="2000" b="1" dirty="0" err="1"/>
              <a:t>ketels</a:t>
            </a:r>
            <a:endParaRPr lang="en-US" sz="2000" b="1" dirty="0"/>
          </a:p>
          <a:p>
            <a:r>
              <a:rPr lang="en-US" sz="2000" dirty="0"/>
              <a:t>	Van 25 tot circa 80 bar </a:t>
            </a:r>
            <a:r>
              <a:rPr lang="en-US" sz="2000" dirty="0" err="1"/>
              <a:t>stoomdruk</a:t>
            </a:r>
            <a:endParaRPr lang="en-US" sz="2000" dirty="0"/>
          </a:p>
          <a:p>
            <a:pPr marL="342900" indent="-342900">
              <a:buFont typeface="Arial" panose="020B0604020202020204" pitchFamily="34" charset="0"/>
              <a:buChar char="•"/>
            </a:pPr>
            <a:r>
              <a:rPr lang="en-US" sz="2000" b="1" dirty="0" err="1"/>
              <a:t>Hogedruk</a:t>
            </a:r>
            <a:r>
              <a:rPr lang="en-US" sz="2000" b="1" dirty="0"/>
              <a:t> </a:t>
            </a:r>
            <a:r>
              <a:rPr lang="en-US" sz="2000" b="1" dirty="0" err="1"/>
              <a:t>ketels</a:t>
            </a:r>
            <a:endParaRPr lang="en-US" sz="2000" b="1" dirty="0"/>
          </a:p>
          <a:p>
            <a:r>
              <a:rPr lang="en-US" sz="2000" dirty="0"/>
              <a:t>	Van 80 tot circa 130 bar </a:t>
            </a:r>
            <a:r>
              <a:rPr lang="en-US" sz="2000" dirty="0" err="1"/>
              <a:t>stoomdruk</a:t>
            </a:r>
            <a:endParaRPr lang="en-US" sz="2000" dirty="0"/>
          </a:p>
          <a:p>
            <a:r>
              <a:rPr lang="nl-NL" sz="2000" dirty="0"/>
              <a:t>Voorbeeld: Een zeer hoge druk stoomketel in een raffinaderij voor het kraken van aardolie.</a:t>
            </a:r>
            <a:endParaRPr lang="en-US" sz="2000" dirty="0"/>
          </a:p>
          <a:p>
            <a:pPr marL="342900" indent="-342900">
              <a:buFont typeface="Arial" panose="020B0604020202020204" pitchFamily="34" charset="0"/>
              <a:buChar char="•"/>
            </a:pPr>
            <a:r>
              <a:rPr lang="en-US" sz="2000" b="1" dirty="0" err="1"/>
              <a:t>Superkritische</a:t>
            </a:r>
            <a:r>
              <a:rPr lang="en-US" sz="2000" b="1" dirty="0"/>
              <a:t> </a:t>
            </a:r>
            <a:r>
              <a:rPr lang="en-US" sz="2000" b="1" dirty="0" err="1"/>
              <a:t>ketels</a:t>
            </a:r>
            <a:endParaRPr lang="en-US" sz="2000" b="1" dirty="0"/>
          </a:p>
          <a:p>
            <a:r>
              <a:rPr lang="en-US" sz="2000" dirty="0"/>
              <a:t>	&gt; 221 bar</a:t>
            </a:r>
          </a:p>
          <a:p>
            <a:pPr marL="342900" indent="-342900">
              <a:buFont typeface="Arial" panose="020B0604020202020204" pitchFamily="34" charset="0"/>
              <a:buChar char="•"/>
            </a:pPr>
            <a:r>
              <a:rPr lang="en-US" sz="2000" b="1" dirty="0"/>
              <a:t>Ultra </a:t>
            </a:r>
            <a:r>
              <a:rPr lang="en-US" sz="2000" b="1" dirty="0" err="1"/>
              <a:t>superkritische</a:t>
            </a:r>
            <a:r>
              <a:rPr lang="en-US" sz="2000" b="1" dirty="0"/>
              <a:t> </a:t>
            </a:r>
            <a:r>
              <a:rPr lang="en-US" sz="2000" b="1" dirty="0" err="1"/>
              <a:t>ketels</a:t>
            </a:r>
            <a:endParaRPr lang="en-US" sz="2000" b="1" dirty="0"/>
          </a:p>
          <a:p>
            <a:r>
              <a:rPr lang="en-US" sz="2000" dirty="0"/>
              <a:t>	&gt; 300 bar</a:t>
            </a:r>
          </a:p>
        </p:txBody>
      </p:sp>
      <p:pic>
        <p:nvPicPr>
          <p:cNvPr id="6146" name="Picture 2">
            <a:extLst>
              <a:ext uri="{FF2B5EF4-FFF2-40B4-BE49-F238E27FC236}">
                <a16:creationId xmlns:a16="http://schemas.microsoft.com/office/drawing/2014/main" id="{6BCA6CDE-3AFF-FEB8-4832-5F3EF80CA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988263"/>
            <a:ext cx="8503920" cy="684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961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err="1"/>
              <a:t>Temperatuurstraject</a:t>
            </a:r>
            <a:r>
              <a:rPr lang="nl-BE" dirty="0"/>
              <a:t> van het water in de ketel</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22</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1271152" y="1888448"/>
            <a:ext cx="6303169" cy="7049057"/>
          </a:xfrm>
        </p:spPr>
        <p:txBody>
          <a:bodyPr/>
          <a:lstStyle/>
          <a:p>
            <a:pPr marL="342900" indent="-342900">
              <a:buFont typeface="Arial" panose="020B0604020202020204" pitchFamily="34" charset="0"/>
              <a:buChar char="•"/>
            </a:pPr>
            <a:r>
              <a:rPr lang="en-US" sz="2000" b="1" dirty="0" err="1"/>
              <a:t>Lagedruk</a:t>
            </a:r>
            <a:r>
              <a:rPr lang="en-US" sz="2000" b="1" dirty="0"/>
              <a:t> </a:t>
            </a:r>
            <a:r>
              <a:rPr lang="en-US" sz="2000" b="1" dirty="0" err="1"/>
              <a:t>ketels</a:t>
            </a:r>
            <a:endParaRPr lang="en-US" sz="2000" b="1" dirty="0"/>
          </a:p>
          <a:p>
            <a:r>
              <a:rPr lang="en-US" sz="2000" dirty="0"/>
              <a:t>	Tot circa 25 bar </a:t>
            </a:r>
            <a:r>
              <a:rPr lang="en-US" sz="2000" dirty="0" err="1"/>
              <a:t>stoomdruk</a:t>
            </a:r>
            <a:endParaRPr lang="en-US" sz="2000" dirty="0"/>
          </a:p>
          <a:p>
            <a:r>
              <a:rPr lang="nl-NL" sz="2000" dirty="0"/>
              <a:t>Voorbeeld: Een lage druk stoomketel in een ziekenhuis voor het leveren van warmte en warm water. (&lt; 10bar)</a:t>
            </a:r>
          </a:p>
          <a:p>
            <a:r>
              <a:rPr lang="nl-NL" sz="2000" dirty="0"/>
              <a:t>Voorbeeld: Een middel druk stoomketel in een brouwerij voor het stomen van ingrediënten en het steriliseren van apparatuur.( &gt;10bar en &lt;25bar)</a:t>
            </a:r>
            <a:endParaRPr lang="en-US" sz="2000" dirty="0"/>
          </a:p>
          <a:p>
            <a:pPr marL="342900" indent="-342900">
              <a:buFont typeface="Arial" panose="020B0604020202020204" pitchFamily="34" charset="0"/>
              <a:buChar char="•"/>
            </a:pPr>
            <a:r>
              <a:rPr lang="en-US" sz="2000" b="1" dirty="0" err="1"/>
              <a:t>Middendruk</a:t>
            </a:r>
            <a:r>
              <a:rPr lang="en-US" sz="2000" b="1" dirty="0"/>
              <a:t> </a:t>
            </a:r>
            <a:r>
              <a:rPr lang="en-US" sz="2000" b="1" dirty="0" err="1"/>
              <a:t>ketels</a:t>
            </a:r>
            <a:endParaRPr lang="en-US" sz="2000" b="1" dirty="0"/>
          </a:p>
          <a:p>
            <a:r>
              <a:rPr lang="en-US" sz="2000" dirty="0"/>
              <a:t>	Van 25 tot circa 80 bar </a:t>
            </a:r>
            <a:r>
              <a:rPr lang="en-US" sz="2000" dirty="0" err="1"/>
              <a:t>stoomdruk</a:t>
            </a:r>
            <a:endParaRPr lang="en-US" sz="2000" dirty="0"/>
          </a:p>
          <a:p>
            <a:pPr marL="342900" indent="-342900">
              <a:buFont typeface="Arial" panose="020B0604020202020204" pitchFamily="34" charset="0"/>
              <a:buChar char="•"/>
            </a:pPr>
            <a:r>
              <a:rPr lang="en-US" sz="2000" b="1" dirty="0" err="1"/>
              <a:t>Hogedruk</a:t>
            </a:r>
            <a:r>
              <a:rPr lang="en-US" sz="2000" b="1" dirty="0"/>
              <a:t> </a:t>
            </a:r>
            <a:r>
              <a:rPr lang="en-US" sz="2000" b="1" dirty="0" err="1"/>
              <a:t>ketels</a:t>
            </a:r>
            <a:endParaRPr lang="en-US" sz="2000" b="1" dirty="0"/>
          </a:p>
          <a:p>
            <a:r>
              <a:rPr lang="en-US" sz="2000" dirty="0"/>
              <a:t>	Van 80 tot circa 130 bar </a:t>
            </a:r>
            <a:r>
              <a:rPr lang="en-US" sz="2000" dirty="0" err="1"/>
              <a:t>stoomdruk</a:t>
            </a:r>
            <a:endParaRPr lang="en-US" sz="2000" dirty="0"/>
          </a:p>
          <a:p>
            <a:r>
              <a:rPr lang="nl-NL" sz="2000" dirty="0"/>
              <a:t>Voorbeeld: Een zeer hoge druk stoomketel in een raffinaderij voor het kraken van aardolie.</a:t>
            </a:r>
            <a:endParaRPr lang="en-US" sz="2000" dirty="0"/>
          </a:p>
          <a:p>
            <a:pPr marL="342900" indent="-342900">
              <a:buFont typeface="Arial" panose="020B0604020202020204" pitchFamily="34" charset="0"/>
              <a:buChar char="•"/>
            </a:pPr>
            <a:r>
              <a:rPr lang="en-US" sz="2000" b="1" dirty="0" err="1"/>
              <a:t>Superkritische</a:t>
            </a:r>
            <a:r>
              <a:rPr lang="en-US" sz="2000" b="1" dirty="0"/>
              <a:t> </a:t>
            </a:r>
            <a:r>
              <a:rPr lang="en-US" sz="2000" b="1" dirty="0" err="1"/>
              <a:t>ketels</a:t>
            </a:r>
            <a:endParaRPr lang="en-US" sz="2000" b="1" dirty="0"/>
          </a:p>
          <a:p>
            <a:r>
              <a:rPr lang="en-US" sz="2000" dirty="0"/>
              <a:t>	&gt; 221 bar</a:t>
            </a:r>
          </a:p>
          <a:p>
            <a:pPr marL="342900" indent="-342900">
              <a:buFont typeface="Arial" panose="020B0604020202020204" pitchFamily="34" charset="0"/>
              <a:buChar char="•"/>
            </a:pPr>
            <a:r>
              <a:rPr lang="en-US" sz="2000" b="1" dirty="0"/>
              <a:t>Ultra </a:t>
            </a:r>
            <a:r>
              <a:rPr lang="en-US" sz="2000" b="1" dirty="0" err="1"/>
              <a:t>superkritische</a:t>
            </a:r>
            <a:r>
              <a:rPr lang="en-US" sz="2000" b="1" dirty="0"/>
              <a:t> </a:t>
            </a:r>
            <a:r>
              <a:rPr lang="en-US" sz="2000" b="1" dirty="0" err="1"/>
              <a:t>ketels</a:t>
            </a:r>
            <a:endParaRPr lang="en-US" sz="2000" b="1" dirty="0"/>
          </a:p>
          <a:p>
            <a:r>
              <a:rPr lang="en-US" sz="2000" dirty="0"/>
              <a:t>	&gt; 300 bar</a:t>
            </a:r>
          </a:p>
        </p:txBody>
      </p:sp>
      <p:pic>
        <p:nvPicPr>
          <p:cNvPr id="2" name="Picture 2" descr="C:\Users\steven\Desktop\Stoomcursus\QT_diagram.emf">
            <a:extLst>
              <a:ext uri="{FF2B5EF4-FFF2-40B4-BE49-F238E27FC236}">
                <a16:creationId xmlns:a16="http://schemas.microsoft.com/office/drawing/2014/main" id="{0B17FE99-ACCC-1D4F-3ACA-8D40BC07D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92" y="1762917"/>
            <a:ext cx="9986963" cy="75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958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Overzicht ketel uitvoering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23</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998692" y="1888449"/>
            <a:ext cx="16575629" cy="7049057"/>
          </a:xfrm>
        </p:spPr>
        <p:txBody>
          <a:bodyPr/>
          <a:lstStyle/>
          <a:p>
            <a:r>
              <a:rPr lang="nl-NL" sz="2000" b="1" u="sng" dirty="0"/>
              <a:t>Waterpijpketel</a:t>
            </a:r>
          </a:p>
          <a:p>
            <a:r>
              <a:rPr lang="nl-NL" sz="2000" dirty="0"/>
              <a:t>ook wel bekend als een waterbuisboiler, is een type stoomketel waarin water door buizen stroomt die worden verwarmd door de verbrandingsgassen van buitenaf. Dit is het tegenovergestelde van een vlampijpketel, waar de verbrandingsgassen door de buizen stromen en het water de ketel omringt.</a:t>
            </a:r>
          </a:p>
          <a:p>
            <a:endParaRPr lang="nl-NL" sz="2000" dirty="0"/>
          </a:p>
          <a:p>
            <a:pPr marL="0" lvl="1">
              <a:spcBef>
                <a:spcPts val="1500"/>
              </a:spcBef>
            </a:pPr>
            <a:r>
              <a:rPr lang="nl-NL" sz="2000" b="1" u="sng" dirty="0"/>
              <a:t>Vlampijpketel</a:t>
            </a:r>
          </a:p>
          <a:p>
            <a:pPr marL="0" lvl="1">
              <a:spcBef>
                <a:spcPts val="1500"/>
              </a:spcBef>
            </a:pPr>
            <a:r>
              <a:rPr lang="nl-NL" sz="2000" dirty="0"/>
              <a:t>Bekend als een vuurgangvlampijpketel, is een type stoomketel waarin de hete gassen van de verbranding door buizen (vlampijpen) stromen die omgeven zijn door water. Dit is het tegenovergestelde van een waterpijpketel, waar het water door de buizen stroomt en de hete gassen de buizen omringen.</a:t>
            </a:r>
          </a:p>
          <a:p>
            <a:pPr marL="0" lvl="1">
              <a:spcBef>
                <a:spcPts val="1500"/>
              </a:spcBef>
            </a:pPr>
            <a:endParaRPr lang="nl-NL" sz="2000" dirty="0"/>
          </a:p>
          <a:p>
            <a:pPr marL="0" lvl="1">
              <a:spcBef>
                <a:spcPts val="1500"/>
              </a:spcBef>
            </a:pPr>
            <a:r>
              <a:rPr lang="nl-NL" sz="2000" b="1" u="sng" dirty="0"/>
              <a:t>Spiraalketel</a:t>
            </a:r>
          </a:p>
          <a:p>
            <a:pPr marL="0" lvl="1">
              <a:spcBef>
                <a:spcPts val="1500"/>
              </a:spcBef>
            </a:pPr>
            <a:r>
              <a:rPr lang="nl-NL" sz="2000" dirty="0"/>
              <a:t>Een spiraalketel, ook wel bekend als een spiraalvormige stoomketel, is een type waterpijpketel waarin het water door een spiraalvormige buis stroomt die wordt verwarmd door de verbrandingsgassen. Dit ontwerp biedt verschillende voordelen, vooral in industriële toepassingen</a:t>
            </a:r>
          </a:p>
          <a:p>
            <a:pPr marL="1028700" lvl="1" indent="-342900">
              <a:buFont typeface="Arial" panose="020B0604020202020204" pitchFamily="34" charset="0"/>
              <a:buChar char="•"/>
            </a:pPr>
            <a:endParaRPr lang="nl-NL" sz="2000" dirty="0"/>
          </a:p>
          <a:p>
            <a:pPr marL="0" lvl="1">
              <a:spcBef>
                <a:spcPts val="1500"/>
              </a:spcBef>
            </a:pPr>
            <a:r>
              <a:rPr lang="nl-NL" sz="2000" b="1" u="sng" dirty="0"/>
              <a:t>Stoomgenerator</a:t>
            </a:r>
          </a:p>
          <a:p>
            <a:pPr marL="0" lvl="1">
              <a:spcBef>
                <a:spcPts val="1500"/>
              </a:spcBef>
            </a:pPr>
            <a:r>
              <a:rPr lang="nl-NL" sz="2000" dirty="0"/>
              <a:t>Een industriële stoomgenerator is een apparaat dat wordt gebruikt om stoom te produceren voor diverse industriële toepassingen. Hier zijn enkele belangrijke kenmerken en toepassingen van industriële stoomgeneratoren</a:t>
            </a:r>
          </a:p>
          <a:p>
            <a:pPr marL="0" lvl="1">
              <a:spcBef>
                <a:spcPts val="1500"/>
              </a:spcBef>
            </a:pPr>
            <a:endParaRPr lang="nl-NL" sz="2000" b="1" u="sng" dirty="0"/>
          </a:p>
        </p:txBody>
      </p:sp>
    </p:spTree>
    <p:extLst>
      <p:ext uri="{BB962C8B-B14F-4D97-AF65-F5344CB8AC3E}">
        <p14:creationId xmlns:p14="http://schemas.microsoft.com/office/powerpoint/2010/main" val="3106122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fbeelding met tekst, schermopname, diagram&#10;&#10;Automatisch gegenereerde beschrijving">
            <a:extLst>
              <a:ext uri="{FF2B5EF4-FFF2-40B4-BE49-F238E27FC236}">
                <a16:creationId xmlns:a16="http://schemas.microsoft.com/office/drawing/2014/main" id="{6E209833-871A-3275-488D-90DF616D59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394190" y="2686413"/>
            <a:ext cx="8217535" cy="5423573"/>
          </a:xfrm>
          <a:prstGeom prst="rect">
            <a:avLst/>
          </a:prstGeom>
          <a:solidFill>
            <a:srgbClr val="FFFFFF"/>
          </a:solidFill>
        </p:spPr>
      </p:pic>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354401"/>
            <a:ext cx="8217535" cy="6952316"/>
          </a:xfrm>
        </p:spPr>
        <p:txBody>
          <a:bodyPr>
            <a:normAutofit/>
          </a:bodyPr>
          <a:lstStyle/>
          <a:p>
            <a:pPr marL="342900" indent="-342900">
              <a:buFont typeface="Arial" panose="020B0604020202020204" pitchFamily="34" charset="0"/>
              <a:buChar char="•"/>
            </a:pPr>
            <a:r>
              <a:rPr lang="nl-NL" sz="2000" dirty="0"/>
              <a:t>Constructie: </a:t>
            </a:r>
          </a:p>
          <a:p>
            <a:pPr marL="1028700" lvl="1" indent="-342900">
              <a:buFont typeface="Arial" panose="020B0604020202020204" pitchFamily="34" charset="0"/>
              <a:buChar char="•"/>
            </a:pPr>
            <a:r>
              <a:rPr lang="nl-NL" sz="2000" dirty="0"/>
              <a:t>Bestaat uit een voedingswatervat aan de onderzijde, een stoomvat aan de bovenzijde, en waterpijpen die de twee vaten verbinden</a:t>
            </a:r>
          </a:p>
          <a:p>
            <a:pPr marL="342900" indent="-342900">
              <a:buFont typeface="Arial" panose="020B0604020202020204" pitchFamily="34" charset="0"/>
              <a:buChar char="•"/>
            </a:pPr>
            <a:r>
              <a:rPr lang="nl-NL" sz="2000" dirty="0"/>
              <a:t>Werkingsprincipe: </a:t>
            </a:r>
          </a:p>
          <a:p>
            <a:pPr marL="1028700" lvl="1" indent="-342900">
              <a:buFont typeface="Arial" panose="020B0604020202020204" pitchFamily="34" charset="0"/>
              <a:buChar char="•"/>
            </a:pPr>
            <a:r>
              <a:rPr lang="nl-NL" sz="2000" dirty="0"/>
              <a:t>Water circuleert door de pijpen en wordt verwarmd door de hete gassen. De stoom wordt verzameld in het stoomvat en kan verder worden oververhit indien nodig.</a:t>
            </a:r>
          </a:p>
          <a:p>
            <a:pPr marL="342900" indent="-342900">
              <a:buFont typeface="Arial" panose="020B0604020202020204" pitchFamily="34" charset="0"/>
              <a:buChar char="•"/>
            </a:pPr>
            <a:r>
              <a:rPr lang="nl-NL" sz="2000" dirty="0"/>
              <a:t>Voordelen:</a:t>
            </a:r>
          </a:p>
          <a:p>
            <a:pPr marL="1028700" lvl="1" indent="-342900">
              <a:buFont typeface="Arial" panose="020B0604020202020204" pitchFamily="34" charset="0"/>
              <a:buChar char="•"/>
            </a:pPr>
            <a:r>
              <a:rPr lang="nl-NL" sz="2000" dirty="0"/>
              <a:t>Geschikt voor hoge druk en hoge temperatuur toepassingen.</a:t>
            </a:r>
          </a:p>
          <a:p>
            <a:pPr marL="1028700" lvl="1" indent="-342900">
              <a:buFont typeface="Arial" panose="020B0604020202020204" pitchFamily="34" charset="0"/>
              <a:buChar char="•"/>
            </a:pPr>
            <a:r>
              <a:rPr lang="nl-NL" sz="2000" dirty="0"/>
              <a:t>Efficiënt in het produceren van grote hoeveelheden stoom.</a:t>
            </a:r>
          </a:p>
          <a:p>
            <a:pPr marL="1028700" lvl="1" indent="-342900">
              <a:buFont typeface="Arial" panose="020B0604020202020204" pitchFamily="34" charset="0"/>
              <a:buChar char="•"/>
            </a:pPr>
            <a:r>
              <a:rPr lang="nl-NL" sz="2000" dirty="0"/>
              <a:t>Robuust en betrouwbaar ontwerp.</a:t>
            </a:r>
          </a:p>
          <a:p>
            <a:pPr marL="342900" indent="-342900">
              <a:buFont typeface="Arial" panose="020B0604020202020204" pitchFamily="34" charset="0"/>
              <a:buChar char="•"/>
            </a:pPr>
            <a:r>
              <a:rPr lang="nl-NL" sz="2000" dirty="0"/>
              <a:t>Toepassingen</a:t>
            </a:r>
          </a:p>
          <a:p>
            <a:pPr marL="1028700" lvl="1" indent="-342900">
              <a:buFont typeface="Arial" panose="020B0604020202020204" pitchFamily="34" charset="0"/>
              <a:buChar char="•"/>
            </a:pPr>
            <a:r>
              <a:rPr lang="nl-NL" sz="2000" dirty="0"/>
              <a:t>Elektriciteitscentrales: Voor het aandrijven van turbines en het opwekken van elektriciteit.</a:t>
            </a:r>
          </a:p>
          <a:p>
            <a:pPr marL="1028700" lvl="1" indent="-342900">
              <a:buFont typeface="Arial" panose="020B0604020202020204" pitchFamily="34" charset="0"/>
              <a:buChar char="•"/>
            </a:pPr>
            <a:r>
              <a:rPr lang="nl-NL" sz="2000" dirty="0"/>
              <a:t>Zware industrie: Zoals in raffinaderijen en chemische fabrieken, waar hoge druk en temperatuur vereist zijn2.</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Waterpijpketel</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24</a:t>
            </a:fld>
            <a:endParaRPr lang="nl-BE"/>
          </a:p>
        </p:txBody>
      </p:sp>
    </p:spTree>
    <p:extLst>
      <p:ext uri="{BB962C8B-B14F-4D97-AF65-F5344CB8AC3E}">
        <p14:creationId xmlns:p14="http://schemas.microsoft.com/office/powerpoint/2010/main" val="373650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D02A8E53-BBE5-5C76-CD96-7DC10698AA27}"/>
              </a:ext>
            </a:extLst>
          </p:cNvPr>
          <p:cNvPicPr>
            <a:picLocks noChangeAspect="1"/>
          </p:cNvPicPr>
          <p:nvPr/>
        </p:nvPicPr>
        <p:blipFill>
          <a:blip r:embed="rId3"/>
          <a:stretch>
            <a:fillRect/>
          </a:stretch>
        </p:blipFill>
        <p:spPr>
          <a:xfrm>
            <a:off x="9394190" y="2719788"/>
            <a:ext cx="8217535" cy="5356823"/>
          </a:xfrm>
          <a:prstGeom prst="rect">
            <a:avLst/>
          </a:prstGeom>
          <a:noFill/>
        </p:spPr>
      </p:pic>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133600"/>
            <a:ext cx="8217535" cy="7173117"/>
          </a:xfrm>
        </p:spPr>
        <p:txBody>
          <a:bodyPr>
            <a:noAutofit/>
          </a:bodyPr>
          <a:lstStyle/>
          <a:p>
            <a:pPr marL="342900" indent="-342900">
              <a:buFont typeface="Arial" panose="020B0604020202020204" pitchFamily="34" charset="0"/>
              <a:buChar char="•"/>
            </a:pPr>
            <a:r>
              <a:rPr lang="nl-NL" sz="2000" dirty="0"/>
              <a:t>Constructie: </a:t>
            </a:r>
          </a:p>
          <a:p>
            <a:pPr marL="1028700" lvl="1" indent="-342900">
              <a:buFont typeface="Arial" panose="020B0604020202020204" pitchFamily="34" charset="0"/>
              <a:buChar char="•"/>
            </a:pPr>
            <a:r>
              <a:rPr lang="nl-NL" sz="2000" dirty="0"/>
              <a:t>Bestaat uit een cilindrische ketelwand met een of meer vuurgangen, vlampijpen, een vlamkast, water en stoom1.</a:t>
            </a:r>
          </a:p>
          <a:p>
            <a:pPr marL="342900" indent="-342900">
              <a:buFont typeface="Arial" panose="020B0604020202020204" pitchFamily="34" charset="0"/>
              <a:buChar char="•"/>
            </a:pPr>
            <a:r>
              <a:rPr lang="nl-NL" sz="2000" dirty="0"/>
              <a:t>Werkingsprincipe: </a:t>
            </a:r>
          </a:p>
          <a:p>
            <a:pPr marL="1028700" lvl="1" indent="-342900">
              <a:buFont typeface="Arial" panose="020B0604020202020204" pitchFamily="34" charset="0"/>
              <a:buChar char="•"/>
            </a:pPr>
            <a:r>
              <a:rPr lang="nl-NL" sz="2000" dirty="0"/>
              <a:t>De brander verbrandt brandstof in de vuurgang, en de hete gassen stromen door de vlampijpen. De warmte van de gassen wordt overgedragen aan het omringende water, waardoor stoom ontstaat12.</a:t>
            </a:r>
          </a:p>
          <a:p>
            <a:pPr marL="342900" indent="-342900">
              <a:buFont typeface="Arial" panose="020B0604020202020204" pitchFamily="34" charset="0"/>
              <a:buChar char="•"/>
            </a:pPr>
            <a:r>
              <a:rPr lang="nl-NL" sz="2000" dirty="0"/>
              <a:t>Voordelen:</a:t>
            </a:r>
          </a:p>
          <a:p>
            <a:pPr marL="1028700" lvl="1" indent="-342900">
              <a:buFont typeface="Arial" panose="020B0604020202020204" pitchFamily="34" charset="0"/>
              <a:buChar char="•"/>
            </a:pPr>
            <a:r>
              <a:rPr lang="nl-NL" sz="2000" dirty="0"/>
              <a:t>Eenvoudig ontwerp en relatief lage kosten.</a:t>
            </a:r>
          </a:p>
          <a:p>
            <a:pPr marL="1028700" lvl="1" indent="-342900">
              <a:buFont typeface="Arial" panose="020B0604020202020204" pitchFamily="34" charset="0"/>
              <a:buChar char="•"/>
            </a:pPr>
            <a:r>
              <a:rPr lang="nl-NL" sz="2000" dirty="0"/>
              <a:t>Geschikt voor lage- en middendruktoepassingen.</a:t>
            </a:r>
          </a:p>
          <a:p>
            <a:pPr marL="1028700" lvl="1" indent="-342900">
              <a:buFont typeface="Arial" panose="020B0604020202020204" pitchFamily="34" charset="0"/>
              <a:buChar char="•"/>
            </a:pPr>
            <a:r>
              <a:rPr lang="nl-NL" sz="2000" dirty="0"/>
              <a:t>Efficiënt voor kleinere stoomproductie.</a:t>
            </a:r>
          </a:p>
          <a:p>
            <a:pPr marL="342900" indent="-342900">
              <a:buFont typeface="Arial" panose="020B0604020202020204" pitchFamily="34" charset="0"/>
              <a:buChar char="•"/>
            </a:pPr>
            <a:r>
              <a:rPr lang="nl-NL" sz="2000" dirty="0"/>
              <a:t>Toepassingen</a:t>
            </a:r>
          </a:p>
          <a:p>
            <a:pPr marL="1028700" lvl="1" indent="-342900">
              <a:buFont typeface="Arial" panose="020B0604020202020204" pitchFamily="34" charset="0"/>
              <a:buChar char="•"/>
            </a:pPr>
            <a:r>
              <a:rPr lang="nl-NL" sz="2000" dirty="0"/>
              <a:t>Industriële verwarming: Voor het leveren van processtoom in fabrieken.</a:t>
            </a:r>
          </a:p>
          <a:p>
            <a:pPr marL="1028700" lvl="1" indent="-342900">
              <a:buFont typeface="Arial" panose="020B0604020202020204" pitchFamily="34" charset="0"/>
              <a:buChar char="•"/>
            </a:pPr>
            <a:r>
              <a:rPr lang="nl-NL" sz="2000" dirty="0"/>
              <a:t>Verwarming van gebouwen: In grote gebouwen zoals ziekenhuizen en scholen.</a:t>
            </a:r>
          </a:p>
          <a:p>
            <a:pPr marL="1028700" lvl="1" indent="-342900">
              <a:buFont typeface="Arial" panose="020B0604020202020204" pitchFamily="34" charset="0"/>
              <a:buChar char="•"/>
            </a:pPr>
            <a:r>
              <a:rPr lang="nl-NL" sz="2000" dirty="0"/>
              <a:t>Kleine elektriciteitscentrales: Voor het opwekken van elektriciteit in kleinere installaties.</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Vlampijpketel</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25</a:t>
            </a:fld>
            <a:endParaRPr lang="nl-BE"/>
          </a:p>
        </p:txBody>
      </p:sp>
    </p:spTree>
    <p:extLst>
      <p:ext uri="{BB962C8B-B14F-4D97-AF65-F5344CB8AC3E}">
        <p14:creationId xmlns:p14="http://schemas.microsoft.com/office/powerpoint/2010/main" val="3167642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39000BC8-DE91-84CC-D95D-5D8F3572C342}"/>
              </a:ext>
            </a:extLst>
          </p:cNvPr>
          <p:cNvPicPr>
            <a:picLocks noChangeAspect="1"/>
          </p:cNvPicPr>
          <p:nvPr/>
        </p:nvPicPr>
        <p:blipFill>
          <a:blip r:embed="rId3"/>
          <a:srcRect t="11038" r="-1" b="7517"/>
          <a:stretch/>
        </p:blipFill>
        <p:spPr>
          <a:xfrm>
            <a:off x="9394190" y="1648800"/>
            <a:ext cx="8217535" cy="7498800"/>
          </a:xfrm>
          <a:prstGeom prst="rect">
            <a:avLst/>
          </a:prstGeom>
          <a:noFill/>
        </p:spPr>
      </p:pic>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354401"/>
            <a:ext cx="8217535" cy="6111506"/>
          </a:xfrm>
        </p:spPr>
        <p:txBody>
          <a:bodyPr>
            <a:normAutofit/>
          </a:bodyPr>
          <a:lstStyle/>
          <a:p>
            <a:pPr marL="342900" indent="-342900">
              <a:buFont typeface="Arial" panose="020B0604020202020204" pitchFamily="34" charset="0"/>
              <a:buChar char="•"/>
            </a:pPr>
            <a:r>
              <a:rPr lang="nl-NL" sz="2000" dirty="0"/>
              <a:t>Constructie: </a:t>
            </a:r>
          </a:p>
          <a:p>
            <a:pPr marL="1028700" lvl="1" indent="-342900">
              <a:buFont typeface="Arial" panose="020B0604020202020204" pitchFamily="34" charset="0"/>
              <a:buChar char="•"/>
            </a:pPr>
            <a:r>
              <a:rPr lang="nl-NL" sz="2000" dirty="0"/>
              <a:t>Bestaat uit een spiraalvormige buis waarin water wordt gepompt. De buis wordt verwarmd door de verbrandingsgassen, waardoor het water in stoom verandert.</a:t>
            </a:r>
          </a:p>
          <a:p>
            <a:pPr marL="342900" indent="-342900">
              <a:buFont typeface="Arial" panose="020B0604020202020204" pitchFamily="34" charset="0"/>
              <a:buChar char="•"/>
            </a:pPr>
            <a:r>
              <a:rPr lang="nl-NL" sz="2000" dirty="0"/>
              <a:t>Werkingsprincipe: </a:t>
            </a:r>
          </a:p>
          <a:p>
            <a:pPr marL="1028700" lvl="1" indent="-342900">
              <a:buFont typeface="Arial" panose="020B0604020202020204" pitchFamily="34" charset="0"/>
              <a:buChar char="•"/>
            </a:pPr>
            <a:r>
              <a:rPr lang="nl-NL" sz="2000" dirty="0"/>
              <a:t>Koud water wordt bovenaan in de spiraal gepompt en de hogedrukstoom komt onderaan uit de spiraal.</a:t>
            </a:r>
          </a:p>
          <a:p>
            <a:pPr marL="342900" indent="-342900">
              <a:buFont typeface="Arial" panose="020B0604020202020204" pitchFamily="34" charset="0"/>
              <a:buChar char="•"/>
            </a:pPr>
            <a:r>
              <a:rPr lang="nl-NL" sz="2000" dirty="0"/>
              <a:t>Voordelen:</a:t>
            </a:r>
          </a:p>
          <a:p>
            <a:pPr marL="1028700" lvl="1" indent="-342900">
              <a:buFont typeface="Arial" panose="020B0604020202020204" pitchFamily="34" charset="0"/>
              <a:buChar char="•"/>
            </a:pPr>
            <a:r>
              <a:rPr lang="nl-NL" sz="2000" dirty="0"/>
              <a:t>Compact ontwerp dat minder ruimte inneemt dan traditionele ketels.</a:t>
            </a:r>
          </a:p>
          <a:p>
            <a:pPr marL="1028700" lvl="1" indent="-342900">
              <a:buFont typeface="Arial" panose="020B0604020202020204" pitchFamily="34" charset="0"/>
              <a:buChar char="•"/>
            </a:pPr>
            <a:r>
              <a:rPr lang="nl-NL" sz="2000" dirty="0"/>
              <a:t>Snelle opstarttijd en efficiënte warmteoverdracht.</a:t>
            </a:r>
          </a:p>
          <a:p>
            <a:pPr marL="1028700" lvl="1" indent="-342900">
              <a:buFont typeface="Arial" panose="020B0604020202020204" pitchFamily="34" charset="0"/>
              <a:buChar char="•"/>
            </a:pPr>
            <a:r>
              <a:rPr lang="nl-NL" sz="2000" dirty="0"/>
              <a:t>Geschikt voor hoge druk en hoge temperatuur toepassingen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Spiraalketel</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26</a:t>
            </a:fld>
            <a:endParaRPr lang="nl-BE"/>
          </a:p>
        </p:txBody>
      </p:sp>
    </p:spTree>
    <p:extLst>
      <p:ext uri="{BB962C8B-B14F-4D97-AF65-F5344CB8AC3E}">
        <p14:creationId xmlns:p14="http://schemas.microsoft.com/office/powerpoint/2010/main" val="2521547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5A66D5FD-4D7C-8FB9-22CF-3F858D25DBAE}"/>
              </a:ext>
            </a:extLst>
          </p:cNvPr>
          <p:cNvPicPr>
            <a:picLocks noChangeAspect="1"/>
          </p:cNvPicPr>
          <p:nvPr/>
        </p:nvPicPr>
        <p:blipFill>
          <a:blip r:embed="rId3"/>
          <a:stretch>
            <a:fillRect/>
          </a:stretch>
        </p:blipFill>
        <p:spPr>
          <a:xfrm>
            <a:off x="6141000" y="1725613"/>
            <a:ext cx="7498800" cy="7498800"/>
          </a:xfrm>
          <a:prstGeom prst="rect">
            <a:avLst/>
          </a:prstGeom>
          <a:noFill/>
        </p:spPr>
      </p:pic>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1844040"/>
            <a:ext cx="5628689" cy="7261947"/>
          </a:xfrm>
        </p:spPr>
        <p:txBody>
          <a:bodyPr>
            <a:noAutofit/>
          </a:bodyPr>
          <a:lstStyle/>
          <a:p>
            <a:pPr marL="342900" indent="-342900">
              <a:buFont typeface="Arial" panose="020B0604020202020204" pitchFamily="34" charset="0"/>
              <a:buChar char="•"/>
            </a:pPr>
            <a:r>
              <a:rPr lang="nl-NL" sz="2000" dirty="0"/>
              <a:t>Compact Ontwerp: </a:t>
            </a:r>
          </a:p>
          <a:p>
            <a:pPr marL="1028700" lvl="1" indent="-342900">
              <a:buFont typeface="Arial" panose="020B0604020202020204" pitchFamily="34" charset="0"/>
              <a:buChar char="•"/>
            </a:pPr>
            <a:r>
              <a:rPr lang="nl-NL" sz="2000" dirty="0"/>
              <a:t>Vaak ontworpen om minder ruimte in te nemen dan traditionele stoomketels.</a:t>
            </a:r>
          </a:p>
          <a:p>
            <a:pPr marL="342900" indent="-342900">
              <a:buFont typeface="Arial" panose="020B0604020202020204" pitchFamily="34" charset="0"/>
              <a:buChar char="•"/>
            </a:pPr>
            <a:r>
              <a:rPr lang="nl-NL" sz="2000" dirty="0"/>
              <a:t>Efficiëntie:</a:t>
            </a:r>
          </a:p>
          <a:p>
            <a:pPr marL="1028700" lvl="1" indent="-342900">
              <a:buFont typeface="Arial" panose="020B0604020202020204" pitchFamily="34" charset="0"/>
              <a:buChar char="•"/>
            </a:pPr>
            <a:r>
              <a:rPr lang="nl-NL" sz="2000" dirty="0"/>
              <a:t> Hoog rendement en snelle opstarttijd, wat betekent dat ze snel stoom kunnen leveren wanneer dat nodig is.</a:t>
            </a:r>
          </a:p>
          <a:p>
            <a:pPr marL="342900" indent="-342900">
              <a:buFont typeface="Arial" panose="020B0604020202020204" pitchFamily="34" charset="0"/>
              <a:buChar char="•"/>
            </a:pPr>
            <a:r>
              <a:rPr lang="nl-NL" sz="2000" dirty="0"/>
              <a:t>Veiligheid: </a:t>
            </a:r>
          </a:p>
          <a:p>
            <a:pPr marL="1028700" lvl="1" indent="-342900">
              <a:buFont typeface="Arial" panose="020B0604020202020204" pitchFamily="34" charset="0"/>
              <a:buChar char="•"/>
            </a:pPr>
            <a:r>
              <a:rPr lang="nl-NL" sz="2000" dirty="0"/>
              <a:t>Moderne stoomgeneratoren zijn uitgerust met geavanceerde veiligheidsvoorzieningen om een veilige werking te garanderen.</a:t>
            </a:r>
          </a:p>
          <a:p>
            <a:pPr marL="342900" indent="-342900">
              <a:buFont typeface="Arial" panose="020B0604020202020204" pitchFamily="34" charset="0"/>
              <a:buChar char="•"/>
            </a:pPr>
            <a:r>
              <a:rPr lang="nl-NL" sz="2000" dirty="0"/>
              <a:t>Toepassingen</a:t>
            </a:r>
          </a:p>
          <a:p>
            <a:pPr marL="1028700" lvl="1" indent="-342900">
              <a:buFont typeface="Arial" panose="020B0604020202020204" pitchFamily="34" charset="0"/>
              <a:buChar char="•"/>
            </a:pPr>
            <a:r>
              <a:rPr lang="nl-NL" sz="2000" dirty="0"/>
              <a:t>Voedsel- en Drankenindustrie: Voor het steriliseren van apparatuur en het bereiden van voedsel.</a:t>
            </a:r>
          </a:p>
          <a:p>
            <a:pPr marL="1028700" lvl="1" indent="-342900">
              <a:buFont typeface="Arial" panose="020B0604020202020204" pitchFamily="34" charset="0"/>
              <a:buChar char="•"/>
            </a:pPr>
            <a:r>
              <a:rPr lang="nl-NL" sz="2000" dirty="0"/>
              <a:t>Chemische Industrie: Voor stoomdestillatie en andere chemische processen.</a:t>
            </a:r>
          </a:p>
          <a:p>
            <a:pPr marL="1028700" lvl="1" indent="-342900">
              <a:buFont typeface="Arial" panose="020B0604020202020204" pitchFamily="34" charset="0"/>
              <a:buChar char="•"/>
            </a:pPr>
            <a:r>
              <a:rPr lang="nl-NL" sz="2000" dirty="0"/>
              <a:t>Textielindustrie: Voor het stomen en fixeren van kleurstoffen.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Stoomgenerator</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27</a:t>
            </a:fld>
            <a:endParaRPr lang="nl-BE"/>
          </a:p>
        </p:txBody>
      </p:sp>
      <p:pic>
        <p:nvPicPr>
          <p:cNvPr id="6" name="Picture 5">
            <a:extLst>
              <a:ext uri="{FF2B5EF4-FFF2-40B4-BE49-F238E27FC236}">
                <a16:creationId xmlns:a16="http://schemas.microsoft.com/office/drawing/2014/main" id="{53396BBD-2B26-E13C-E2A4-24A50F39EBDD}"/>
              </a:ext>
            </a:extLst>
          </p:cNvPr>
          <p:cNvPicPr>
            <a:picLocks noChangeAspect="1" noChangeArrowheads="1"/>
          </p:cNvPicPr>
          <p:nvPr/>
        </p:nvPicPr>
        <p:blipFill>
          <a:blip r:embed="rId4" cstate="print"/>
          <a:srcRect/>
          <a:stretch>
            <a:fillRect/>
          </a:stretch>
        </p:blipFill>
        <p:spPr bwMode="auto">
          <a:xfrm>
            <a:off x="12314597" y="394495"/>
            <a:ext cx="5628689" cy="6088497"/>
          </a:xfrm>
          <a:prstGeom prst="rect">
            <a:avLst/>
          </a:prstGeom>
          <a:noFill/>
          <a:ln w="9525">
            <a:noFill/>
            <a:miter lim="800000"/>
            <a:headEnd/>
            <a:tailEnd/>
          </a:ln>
        </p:spPr>
      </p:pic>
    </p:spTree>
    <p:extLst>
      <p:ext uri="{BB962C8B-B14F-4D97-AF65-F5344CB8AC3E}">
        <p14:creationId xmlns:p14="http://schemas.microsoft.com/office/powerpoint/2010/main" val="1510213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Overzicht stoominstallatie - toebehoren</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28</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998693" y="2145902"/>
            <a:ext cx="6941348" cy="6791604"/>
          </a:xfrm>
        </p:spPr>
        <p:txBody>
          <a:bodyPr/>
          <a:lstStyle/>
          <a:p>
            <a:pPr marL="342900" indent="-342900">
              <a:buFont typeface="Arial" panose="020B0604020202020204" pitchFamily="34" charset="0"/>
              <a:buChar char="•"/>
            </a:pPr>
            <a:r>
              <a:rPr lang="nl-NL" sz="2000" dirty="0"/>
              <a:t>Watervoorbereiding – hardheidscontrole - doseerinstallatie</a:t>
            </a:r>
          </a:p>
          <a:p>
            <a:pPr marL="342900" indent="-342900">
              <a:buFont typeface="Arial" panose="020B0604020202020204" pitchFamily="34" charset="0"/>
              <a:buChar char="•"/>
            </a:pPr>
            <a:r>
              <a:rPr lang="nl-NL" sz="2000" dirty="0"/>
              <a:t>Voedingstank - </a:t>
            </a:r>
            <a:r>
              <a:rPr lang="nl-NL" sz="2000" dirty="0" err="1"/>
              <a:t>Ontgasser</a:t>
            </a:r>
            <a:endParaRPr lang="nl-NL" sz="2000" dirty="0"/>
          </a:p>
          <a:p>
            <a:pPr marL="342900" indent="-342900">
              <a:buFont typeface="Arial" panose="020B0604020202020204" pitchFamily="34" charset="0"/>
              <a:buChar char="•"/>
            </a:pPr>
            <a:r>
              <a:rPr lang="nl-NL" sz="2000" dirty="0"/>
              <a:t>Voedingspompen</a:t>
            </a:r>
          </a:p>
          <a:p>
            <a:pPr marL="342900" indent="-342900">
              <a:buFont typeface="Arial" panose="020B0604020202020204" pitchFamily="34" charset="0"/>
              <a:buChar char="•"/>
            </a:pPr>
            <a:r>
              <a:rPr lang="nl-NL" sz="2000" dirty="0"/>
              <a:t>Brander</a:t>
            </a:r>
          </a:p>
          <a:p>
            <a:pPr marL="342900" indent="-342900">
              <a:buFont typeface="Arial" panose="020B0604020202020204" pitchFamily="34" charset="0"/>
              <a:buChar char="•"/>
            </a:pPr>
            <a:r>
              <a:rPr lang="nl-NL" sz="2000" dirty="0"/>
              <a:t>LUVO- Luchttoevoer naar brander</a:t>
            </a:r>
          </a:p>
          <a:p>
            <a:pPr marL="342900" indent="-342900">
              <a:buFont typeface="Arial" panose="020B0604020202020204" pitchFamily="34" charset="0"/>
              <a:buChar char="•"/>
            </a:pPr>
            <a:r>
              <a:rPr lang="nl-NL" sz="2000" dirty="0" err="1"/>
              <a:t>Economizer</a:t>
            </a:r>
            <a:r>
              <a:rPr lang="nl-NL" sz="2000" dirty="0"/>
              <a:t> </a:t>
            </a:r>
          </a:p>
          <a:p>
            <a:pPr marL="342900" indent="-342900">
              <a:buFont typeface="Arial" panose="020B0604020202020204" pitchFamily="34" charset="0"/>
              <a:buChar char="•"/>
            </a:pPr>
            <a:r>
              <a:rPr lang="nl-NL" sz="2000" dirty="0"/>
              <a:t>Rookgaskoeler</a:t>
            </a:r>
          </a:p>
          <a:p>
            <a:pPr marL="342900" indent="-342900">
              <a:buFont typeface="Arial" panose="020B0604020202020204" pitchFamily="34" charset="0"/>
              <a:buChar char="•"/>
            </a:pPr>
            <a:r>
              <a:rPr lang="nl-NL" sz="2000" dirty="0"/>
              <a:t>Elektrische kast</a:t>
            </a:r>
          </a:p>
          <a:p>
            <a:pPr marL="342900" indent="-342900">
              <a:buFont typeface="Arial" panose="020B0604020202020204" pitchFamily="34" charset="0"/>
              <a:buChar char="•"/>
            </a:pPr>
            <a:r>
              <a:rPr lang="nl-NL" sz="2000" dirty="0"/>
              <a:t>Veiligheden</a:t>
            </a:r>
          </a:p>
          <a:p>
            <a:pPr marL="342900" indent="-342900">
              <a:buFont typeface="Arial" panose="020B0604020202020204" pitchFamily="34" charset="0"/>
              <a:buChar char="•"/>
            </a:pPr>
            <a:r>
              <a:rPr lang="nl-NL" sz="2000" dirty="0"/>
              <a:t>Collector </a:t>
            </a:r>
          </a:p>
          <a:p>
            <a:pPr marL="342900" indent="-342900">
              <a:buFont typeface="Arial" panose="020B0604020202020204" pitchFamily="34" charset="0"/>
              <a:buChar char="•"/>
            </a:pPr>
            <a:r>
              <a:rPr lang="nl-NL" sz="2000" dirty="0"/>
              <a:t>Spuitank – spui op geleidbaarheid - bodemspui</a:t>
            </a:r>
          </a:p>
          <a:p>
            <a:pPr marL="342900" indent="-342900">
              <a:buFont typeface="Arial" panose="020B0604020202020204" pitchFamily="34" charset="0"/>
              <a:buChar char="•"/>
            </a:pPr>
            <a:endParaRPr lang="nl-NL" sz="2000" dirty="0"/>
          </a:p>
          <a:p>
            <a:pPr marL="342900" indent="-342900">
              <a:buFont typeface="Arial" panose="020B0604020202020204" pitchFamily="34" charset="0"/>
              <a:buChar char="•"/>
            </a:pPr>
            <a:endParaRPr lang="nl-NL" sz="2000" dirty="0"/>
          </a:p>
        </p:txBody>
      </p:sp>
      <p:pic>
        <p:nvPicPr>
          <p:cNvPr id="6" name="Afbeelding 5">
            <a:extLst>
              <a:ext uri="{FF2B5EF4-FFF2-40B4-BE49-F238E27FC236}">
                <a16:creationId xmlns:a16="http://schemas.microsoft.com/office/drawing/2014/main" id="{34CB2948-98AE-3DDE-2E45-7275DA0DA10B}"/>
              </a:ext>
            </a:extLst>
          </p:cNvPr>
          <p:cNvPicPr>
            <a:picLocks noChangeAspect="1"/>
          </p:cNvPicPr>
          <p:nvPr/>
        </p:nvPicPr>
        <p:blipFill>
          <a:blip r:embed="rId3"/>
          <a:stretch>
            <a:fillRect/>
          </a:stretch>
        </p:blipFill>
        <p:spPr>
          <a:xfrm>
            <a:off x="8345332" y="2145902"/>
            <a:ext cx="8943975" cy="6534150"/>
          </a:xfrm>
          <a:prstGeom prst="rect">
            <a:avLst/>
          </a:prstGeom>
        </p:spPr>
      </p:pic>
    </p:spTree>
    <p:extLst>
      <p:ext uri="{BB962C8B-B14F-4D97-AF65-F5344CB8AC3E}">
        <p14:creationId xmlns:p14="http://schemas.microsoft.com/office/powerpoint/2010/main" val="125915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Overzicht stoominstallatie - </a:t>
            </a:r>
            <a:r>
              <a:rPr lang="nl-NL" sz="4400" dirty="0"/>
              <a:t>Watervoorbereiding</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29</a:t>
            </a:fld>
            <a:endParaRPr lang="nl-BE" dirty="0"/>
          </a:p>
        </p:txBody>
      </p:sp>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998693" y="2145902"/>
            <a:ext cx="6941348" cy="6791604"/>
          </a:xfrm>
        </p:spPr>
        <p:txBody>
          <a:bodyPr/>
          <a:lstStyle/>
          <a:p>
            <a:pPr marL="342900" indent="-342900">
              <a:buFont typeface="Arial" panose="020B0604020202020204" pitchFamily="34" charset="0"/>
              <a:buChar char="•"/>
            </a:pPr>
            <a:r>
              <a:rPr lang="nl-NL" sz="2000" dirty="0"/>
              <a:t>Waarom waterbehandeling?</a:t>
            </a:r>
          </a:p>
          <a:p>
            <a:pPr marL="1028700" lvl="1" indent="-342900">
              <a:buFont typeface="Arial" panose="020B0604020202020204" pitchFamily="34" charset="0"/>
              <a:buChar char="•"/>
            </a:pPr>
            <a:r>
              <a:rPr lang="nl-NL" sz="2000" dirty="0"/>
              <a:t>Afzettingen vermijden</a:t>
            </a:r>
          </a:p>
          <a:p>
            <a:pPr marL="1714500" lvl="2" indent="-342900">
              <a:buFont typeface="Arial" panose="020B0604020202020204" pitchFamily="34" charset="0"/>
              <a:buChar char="•"/>
            </a:pPr>
            <a:r>
              <a:rPr lang="nl-NL" sz="1400" dirty="0"/>
              <a:t>Leiden tot verhoogde energiekosten</a:t>
            </a:r>
          </a:p>
          <a:p>
            <a:pPr marL="1714500" lvl="2" indent="-342900">
              <a:buFont typeface="Arial" panose="020B0604020202020204" pitchFamily="34" charset="0"/>
              <a:buChar char="•"/>
            </a:pPr>
            <a:r>
              <a:rPr lang="nl-NL" sz="1400" dirty="0"/>
              <a:t>Leiden tot onveilige situaties</a:t>
            </a:r>
          </a:p>
          <a:p>
            <a:pPr marL="1714500" lvl="2" indent="-342900">
              <a:buFont typeface="Arial" panose="020B0604020202020204" pitchFamily="34" charset="0"/>
              <a:buChar char="•"/>
            </a:pPr>
            <a:r>
              <a:rPr lang="nl-NL" sz="1400" dirty="0"/>
              <a:t>Leiden tot rendementsverliezen</a:t>
            </a:r>
          </a:p>
          <a:p>
            <a:pPr marL="1714500" lvl="2" indent="-342900">
              <a:buFont typeface="Arial" panose="020B0604020202020204" pitchFamily="34" charset="0"/>
              <a:buChar char="•"/>
            </a:pPr>
            <a:r>
              <a:rPr lang="nl-NL" sz="1400" dirty="0"/>
              <a:t>Leiden tot verkorte levensduur installatie</a:t>
            </a:r>
          </a:p>
          <a:p>
            <a:pPr marL="1714500" lvl="2" indent="-342900">
              <a:buFont typeface="Arial" panose="020B0604020202020204" pitchFamily="34" charset="0"/>
              <a:buChar char="•"/>
            </a:pPr>
            <a:r>
              <a:rPr lang="nl-NL" sz="1400" dirty="0"/>
              <a:t>Leiden tot frequenter onderhoud</a:t>
            </a:r>
          </a:p>
          <a:p>
            <a:pPr marL="1714500" lvl="2" indent="-342900">
              <a:buFont typeface="Arial" panose="020B0604020202020204" pitchFamily="34" charset="0"/>
              <a:buChar char="•"/>
            </a:pPr>
            <a:r>
              <a:rPr lang="nl-NL" sz="1400" dirty="0"/>
              <a:t>…</a:t>
            </a:r>
            <a:endParaRPr lang="nl-NL" sz="2000" dirty="0"/>
          </a:p>
          <a:p>
            <a:pPr marL="1028700" lvl="1" indent="-342900">
              <a:buFont typeface="Arial" panose="020B0604020202020204" pitchFamily="34" charset="0"/>
              <a:buChar char="•"/>
            </a:pPr>
            <a:r>
              <a:rPr lang="nl-NL" sz="2000" dirty="0"/>
              <a:t>Corrosie vermijden</a:t>
            </a:r>
          </a:p>
          <a:p>
            <a:pPr marL="1714500" lvl="2" indent="-342900">
              <a:buFont typeface="Arial" panose="020B0604020202020204" pitchFamily="34" charset="0"/>
              <a:buChar char="•"/>
            </a:pPr>
            <a:r>
              <a:rPr lang="nl-NL" sz="1400" dirty="0"/>
              <a:t>Leidt tot verkorte levensduur installatie</a:t>
            </a:r>
          </a:p>
          <a:p>
            <a:pPr marL="1714500" lvl="2" indent="-342900">
              <a:buFont typeface="Arial" panose="020B0604020202020204" pitchFamily="34" charset="0"/>
              <a:buChar char="•"/>
            </a:pPr>
            <a:r>
              <a:rPr lang="nl-NL" sz="1400" dirty="0"/>
              <a:t>Leidt tot lekkages, stilstanden</a:t>
            </a:r>
          </a:p>
          <a:p>
            <a:pPr marL="1714500" lvl="2" indent="-342900">
              <a:buFont typeface="Arial" panose="020B0604020202020204" pitchFamily="34" charset="0"/>
              <a:buChar char="•"/>
            </a:pPr>
            <a:r>
              <a:rPr lang="nl-NL" sz="1400" dirty="0"/>
              <a:t>Uitval installatie vermijden </a:t>
            </a:r>
          </a:p>
          <a:p>
            <a:pPr lvl="2"/>
            <a:endParaRPr lang="nl-NL" sz="2000" dirty="0"/>
          </a:p>
          <a:p>
            <a:pPr marL="1028700" lvl="1" indent="-342900">
              <a:buFont typeface="Arial" panose="020B0604020202020204" pitchFamily="34" charset="0"/>
              <a:buChar char="•"/>
            </a:pPr>
            <a:r>
              <a:rPr lang="nl-NL" sz="2000" dirty="0"/>
              <a:t>Voorschriften opvolgen - Wetgeving</a:t>
            </a:r>
          </a:p>
          <a:p>
            <a:pPr marL="1714500" lvl="2" indent="-342900">
              <a:buFont typeface="Arial" panose="020B0604020202020204" pitchFamily="34" charset="0"/>
              <a:buChar char="•"/>
            </a:pPr>
            <a:r>
              <a:rPr lang="nl-NL" sz="1400" dirty="0"/>
              <a:t>Wettelijke verplichtingen</a:t>
            </a:r>
          </a:p>
          <a:p>
            <a:pPr marL="1714500" lvl="2" indent="-342900">
              <a:buFont typeface="Arial" panose="020B0604020202020204" pitchFamily="34" charset="0"/>
              <a:buChar char="•"/>
            </a:pPr>
            <a:r>
              <a:rPr lang="nl-NL" sz="1400" dirty="0"/>
              <a:t>Voorschriften fabrikanten</a:t>
            </a:r>
          </a:p>
          <a:p>
            <a:pPr marL="1714500" lvl="2" indent="-342900">
              <a:buFont typeface="Arial" panose="020B0604020202020204" pitchFamily="34" charset="0"/>
              <a:buChar char="•"/>
            </a:pPr>
            <a:r>
              <a:rPr lang="nl-NL" sz="1400" dirty="0"/>
              <a:t>24u – 72u ketels</a:t>
            </a:r>
          </a:p>
          <a:p>
            <a:pPr marL="1714500" lvl="2" indent="-342900">
              <a:buFont typeface="Arial" panose="020B0604020202020204" pitchFamily="34" charset="0"/>
              <a:buChar char="•"/>
            </a:pPr>
            <a:endParaRPr lang="nl-NL" sz="2000" dirty="0"/>
          </a:p>
          <a:p>
            <a:pPr marL="1028700" lvl="1" indent="-342900">
              <a:buFont typeface="Arial" panose="020B0604020202020204" pitchFamily="34" charset="0"/>
              <a:buChar char="•"/>
            </a:pPr>
            <a:r>
              <a:rPr lang="nl-NL" sz="2000" dirty="0"/>
              <a:t>Stoomkwaliteit bewaken</a:t>
            </a:r>
          </a:p>
          <a:p>
            <a:pPr marL="1714500" lvl="2" indent="-342900">
              <a:buFont typeface="Arial" panose="020B0604020202020204" pitchFamily="34" charset="0"/>
              <a:buChar char="•"/>
            </a:pPr>
            <a:r>
              <a:rPr lang="nl-NL" sz="1400" dirty="0"/>
              <a:t>Productie / eindproduct beschermen</a:t>
            </a:r>
          </a:p>
          <a:p>
            <a:pPr marL="1714500" lvl="2" indent="-342900">
              <a:buFont typeface="Arial" panose="020B0604020202020204" pitchFamily="34" charset="0"/>
              <a:buChar char="•"/>
            </a:pPr>
            <a:r>
              <a:rPr lang="nl-NL" sz="1400" dirty="0"/>
              <a:t>Vermijden natte stoom / schuimvorming / …</a:t>
            </a:r>
          </a:p>
          <a:p>
            <a:pPr lvl="1"/>
            <a:endParaRPr lang="nl-NL" sz="2000" dirty="0"/>
          </a:p>
          <a:p>
            <a:pPr marL="342900" indent="-342900">
              <a:buFont typeface="Arial" panose="020B0604020202020204" pitchFamily="34" charset="0"/>
              <a:buChar char="•"/>
            </a:pPr>
            <a:endParaRPr lang="nl-NL" sz="2000" dirty="0"/>
          </a:p>
        </p:txBody>
      </p:sp>
      <p:pic>
        <p:nvPicPr>
          <p:cNvPr id="2" name="Afbeelding 1">
            <a:extLst>
              <a:ext uri="{FF2B5EF4-FFF2-40B4-BE49-F238E27FC236}">
                <a16:creationId xmlns:a16="http://schemas.microsoft.com/office/drawing/2014/main" id="{F7422736-F1D3-32BF-174B-0912BC3E0884}"/>
              </a:ext>
            </a:extLst>
          </p:cNvPr>
          <p:cNvPicPr>
            <a:picLocks noChangeAspect="1"/>
          </p:cNvPicPr>
          <p:nvPr/>
        </p:nvPicPr>
        <p:blipFill>
          <a:blip r:embed="rId3"/>
          <a:stretch>
            <a:fillRect/>
          </a:stretch>
        </p:blipFill>
        <p:spPr>
          <a:xfrm>
            <a:off x="7903494" y="2180587"/>
            <a:ext cx="5883150" cy="2962913"/>
          </a:xfrm>
          <a:prstGeom prst="rect">
            <a:avLst/>
          </a:prstGeom>
        </p:spPr>
      </p:pic>
      <p:pic>
        <p:nvPicPr>
          <p:cNvPr id="8" name="Afbeelding 7">
            <a:extLst>
              <a:ext uri="{FF2B5EF4-FFF2-40B4-BE49-F238E27FC236}">
                <a16:creationId xmlns:a16="http://schemas.microsoft.com/office/drawing/2014/main" id="{B4F6DDA5-C464-245B-E1C3-85D528ECE3CB}"/>
              </a:ext>
            </a:extLst>
          </p:cNvPr>
          <p:cNvPicPr>
            <a:picLocks noChangeAspect="1"/>
          </p:cNvPicPr>
          <p:nvPr/>
        </p:nvPicPr>
        <p:blipFill>
          <a:blip r:embed="rId4"/>
          <a:stretch>
            <a:fillRect/>
          </a:stretch>
        </p:blipFill>
        <p:spPr>
          <a:xfrm>
            <a:off x="14233019" y="2381772"/>
            <a:ext cx="2877561" cy="2560542"/>
          </a:xfrm>
          <a:prstGeom prst="rect">
            <a:avLst/>
          </a:prstGeom>
        </p:spPr>
      </p:pic>
      <p:pic>
        <p:nvPicPr>
          <p:cNvPr id="9" name="Afbeelding 8">
            <a:extLst>
              <a:ext uri="{FF2B5EF4-FFF2-40B4-BE49-F238E27FC236}">
                <a16:creationId xmlns:a16="http://schemas.microsoft.com/office/drawing/2014/main" id="{D407B4BC-9B31-D2EF-C865-93ADEEFF8B31}"/>
              </a:ext>
            </a:extLst>
          </p:cNvPr>
          <p:cNvPicPr>
            <a:picLocks noChangeAspect="1"/>
          </p:cNvPicPr>
          <p:nvPr/>
        </p:nvPicPr>
        <p:blipFill>
          <a:blip r:embed="rId5"/>
          <a:stretch>
            <a:fillRect/>
          </a:stretch>
        </p:blipFill>
        <p:spPr>
          <a:xfrm>
            <a:off x="9144000" y="5838504"/>
            <a:ext cx="2097206" cy="2267909"/>
          </a:xfrm>
          <a:prstGeom prst="rect">
            <a:avLst/>
          </a:prstGeom>
        </p:spPr>
      </p:pic>
      <p:pic>
        <p:nvPicPr>
          <p:cNvPr id="10" name="Afbeelding 9">
            <a:extLst>
              <a:ext uri="{FF2B5EF4-FFF2-40B4-BE49-F238E27FC236}">
                <a16:creationId xmlns:a16="http://schemas.microsoft.com/office/drawing/2014/main" id="{702C0F40-0C69-2A72-1C14-C0B79626DC19}"/>
              </a:ext>
            </a:extLst>
          </p:cNvPr>
          <p:cNvPicPr>
            <a:picLocks noChangeAspect="1"/>
          </p:cNvPicPr>
          <p:nvPr/>
        </p:nvPicPr>
        <p:blipFill>
          <a:blip r:embed="rId6"/>
          <a:stretch>
            <a:fillRect/>
          </a:stretch>
        </p:blipFill>
        <p:spPr>
          <a:xfrm>
            <a:off x="12445165" y="5445711"/>
            <a:ext cx="1621677" cy="2877561"/>
          </a:xfrm>
          <a:prstGeom prst="rect">
            <a:avLst/>
          </a:prstGeom>
        </p:spPr>
      </p:pic>
    </p:spTree>
    <p:extLst>
      <p:ext uri="{BB962C8B-B14F-4D97-AF65-F5344CB8AC3E}">
        <p14:creationId xmlns:p14="http://schemas.microsoft.com/office/powerpoint/2010/main" val="374440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4C47E6AF-5CA9-303E-5427-EB50DF915032}"/>
              </a:ext>
            </a:extLst>
          </p:cNvPr>
          <p:cNvPicPr>
            <a:picLocks noChangeAspect="1"/>
          </p:cNvPicPr>
          <p:nvPr/>
        </p:nvPicPr>
        <p:blipFill>
          <a:blip r:embed="rId3"/>
          <a:srcRect l="33210" t="12508" r="29149" b="8153"/>
          <a:stretch/>
        </p:blipFill>
        <p:spPr>
          <a:xfrm>
            <a:off x="13786644" y="4244697"/>
            <a:ext cx="3441893" cy="4836506"/>
          </a:xfrm>
          <a:prstGeom prst="rect">
            <a:avLst/>
          </a:prstGeom>
        </p:spPr>
      </p:pic>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Wat is verbranding?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a:t>
            </a:fld>
            <a:endParaRPr lang="nl-BE" dirty="0"/>
          </a:p>
        </p:txBody>
      </p:sp>
      <p:sp>
        <p:nvSpPr>
          <p:cNvPr id="16" name="Text Box 2">
            <a:extLst>
              <a:ext uri="{FF2B5EF4-FFF2-40B4-BE49-F238E27FC236}">
                <a16:creationId xmlns:a16="http://schemas.microsoft.com/office/drawing/2014/main" id="{E5B663D2-676D-F170-ECE4-B73A84CECCD5}"/>
              </a:ext>
            </a:extLst>
          </p:cNvPr>
          <p:cNvSpPr txBox="1">
            <a:spLocks noChangeArrowheads="1"/>
          </p:cNvSpPr>
          <p:nvPr/>
        </p:nvSpPr>
        <p:spPr bwMode="auto">
          <a:xfrm>
            <a:off x="998691" y="1892486"/>
            <a:ext cx="16575629" cy="1953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r>
              <a:rPr lang="nl-NL" altLang="nl-BE" sz="2000" dirty="0">
                <a:latin typeface="+mj-lt"/>
              </a:rPr>
              <a:t>Verbranding is een </a:t>
            </a:r>
            <a:r>
              <a:rPr lang="nl-NL" altLang="nl-BE" dirty="0">
                <a:latin typeface="+mj-lt"/>
              </a:rPr>
              <a:t>chemische reactie </a:t>
            </a:r>
            <a:r>
              <a:rPr lang="nl-NL" altLang="nl-BE" sz="2000" dirty="0">
                <a:latin typeface="+mj-lt"/>
              </a:rPr>
              <a:t>waarbij een oxidatiemiddel snel creëert met een brandstof om opgeslagen energie vrij te maken.</a:t>
            </a:r>
          </a:p>
          <a:p>
            <a:pPr>
              <a:buClrTx/>
              <a:buFontTx/>
              <a:buNone/>
            </a:pPr>
            <a:r>
              <a:rPr lang="nl-NL" altLang="nl-BE" sz="2000" dirty="0">
                <a:latin typeface="+mj-lt"/>
              </a:rPr>
              <a:t>Zoals thermische energie meestal in de vorm van gassen op hogere temperatuur. Ook hebben we kleine hoeveelheden elektromagnetische energie (licht), elektrische energie (vrije ionen en elektronen), en mechanische energie (geluid) die worden geproduceerd tijdens verbranding. </a:t>
            </a:r>
          </a:p>
          <a:p>
            <a:pPr>
              <a:buClrTx/>
              <a:buFontTx/>
              <a:buNone/>
            </a:pPr>
            <a:r>
              <a:rPr lang="nl-NL" altLang="nl-BE" sz="2000" dirty="0">
                <a:latin typeface="+mj-lt"/>
              </a:rPr>
              <a:t>Behalve in speciale toepassingen, het </a:t>
            </a:r>
            <a:r>
              <a:rPr lang="nl-NL" altLang="nl-BE" dirty="0">
                <a:latin typeface="+mj-lt"/>
              </a:rPr>
              <a:t>oxidatiemiddel </a:t>
            </a:r>
            <a:r>
              <a:rPr lang="nl-NL" altLang="nl-BE" sz="2000" dirty="0">
                <a:latin typeface="+mj-lt"/>
              </a:rPr>
              <a:t>voor verbranding is </a:t>
            </a:r>
            <a:r>
              <a:rPr lang="nl-NL" altLang="nl-BE" dirty="0">
                <a:latin typeface="+mj-lt"/>
              </a:rPr>
              <a:t>zuurstof in de lucht</a:t>
            </a:r>
            <a:r>
              <a:rPr lang="nl-NL" altLang="nl-BE" sz="2000" dirty="0">
                <a:latin typeface="+mj-lt"/>
              </a:rPr>
              <a:t>. De oxidatie vindt normaal gesproken plaats met</a:t>
            </a:r>
          </a:p>
          <a:p>
            <a:pPr>
              <a:buClrTx/>
              <a:buFontTx/>
              <a:buNone/>
            </a:pPr>
            <a:r>
              <a:rPr lang="nl-NL" altLang="nl-BE" sz="2000" dirty="0">
                <a:latin typeface="+mj-lt"/>
              </a:rPr>
              <a:t>de </a:t>
            </a:r>
            <a:r>
              <a:rPr lang="nl-NL" altLang="nl-BE" dirty="0">
                <a:latin typeface="+mj-lt"/>
              </a:rPr>
              <a:t>brandstof in dampvorm</a:t>
            </a:r>
            <a:r>
              <a:rPr lang="nl-NL" altLang="nl-BE" sz="2000" dirty="0">
                <a:latin typeface="+mj-lt"/>
              </a:rPr>
              <a:t>. Een opmerkelijke uitzondering is oxidatie van vaste stof, koolstof, die direct met de vaste fase plaatsvindt.</a:t>
            </a:r>
            <a:r>
              <a:rPr lang="nl-BE" altLang="nl-BE" sz="2000" i="1" dirty="0">
                <a:latin typeface="+mj-lt"/>
              </a:rPr>
              <a:t>    </a:t>
            </a:r>
          </a:p>
          <a:p>
            <a:pPr>
              <a:buClrTx/>
              <a:buFontTx/>
              <a:buNone/>
            </a:pPr>
            <a:endParaRPr lang="nl-BE" altLang="nl-BE" sz="1400" dirty="0">
              <a:latin typeface="Arial" panose="020B0604020202020204" pitchFamily="34" charset="0"/>
            </a:endParaRPr>
          </a:p>
          <a:p>
            <a:pPr>
              <a:buClrTx/>
              <a:buFontTx/>
              <a:buNone/>
            </a:pPr>
            <a:endParaRPr lang="nl-BE" altLang="nl-BE" sz="1400" dirty="0">
              <a:latin typeface="Arial" panose="020B0604020202020204" pitchFamily="34" charset="0"/>
            </a:endParaRPr>
          </a:p>
        </p:txBody>
      </p:sp>
      <p:pic>
        <p:nvPicPr>
          <p:cNvPr id="7" name="Afbeelding 6">
            <a:extLst>
              <a:ext uri="{FF2B5EF4-FFF2-40B4-BE49-F238E27FC236}">
                <a16:creationId xmlns:a16="http://schemas.microsoft.com/office/drawing/2014/main" id="{FD9885D1-73C2-8925-FBB6-B69425894A91}"/>
              </a:ext>
            </a:extLst>
          </p:cNvPr>
          <p:cNvPicPr>
            <a:picLocks noChangeAspect="1"/>
          </p:cNvPicPr>
          <p:nvPr/>
        </p:nvPicPr>
        <p:blipFill>
          <a:blip r:embed="rId4"/>
          <a:srcRect l="24259" t="25514" r="17078" b="15555"/>
          <a:stretch/>
        </p:blipFill>
        <p:spPr>
          <a:xfrm>
            <a:off x="1042620" y="5664470"/>
            <a:ext cx="4291316" cy="2873947"/>
          </a:xfrm>
          <a:prstGeom prst="rect">
            <a:avLst/>
          </a:prstGeom>
        </p:spPr>
      </p:pic>
      <p:pic>
        <p:nvPicPr>
          <p:cNvPr id="1026" name="Picture 2" descr="Chemistry model molecule water H2O scientific element formula ...">
            <a:extLst>
              <a:ext uri="{FF2B5EF4-FFF2-40B4-BE49-F238E27FC236}">
                <a16:creationId xmlns:a16="http://schemas.microsoft.com/office/drawing/2014/main" id="{9130BD40-EE98-179B-2F4C-6A8527AF06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88" t="14769" r="19163" b="16708"/>
          <a:stretch/>
        </p:blipFill>
        <p:spPr bwMode="auto">
          <a:xfrm>
            <a:off x="7434108" y="4244697"/>
            <a:ext cx="3419783" cy="3341730"/>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FD876896-7BB6-8263-F56A-BE3D83450B29}"/>
              </a:ext>
            </a:extLst>
          </p:cNvPr>
          <p:cNvSpPr txBox="1"/>
          <p:nvPr/>
        </p:nvSpPr>
        <p:spPr>
          <a:xfrm>
            <a:off x="12160155" y="9395895"/>
            <a:ext cx="2775045" cy="369332"/>
          </a:xfrm>
          <a:prstGeom prst="rect">
            <a:avLst/>
          </a:prstGeom>
          <a:noFill/>
        </p:spPr>
        <p:txBody>
          <a:bodyPr wrap="square">
            <a:spAutoFit/>
          </a:bodyPr>
          <a:lstStyle/>
          <a:p>
            <a:r>
              <a:rPr lang="nl-BE" dirty="0"/>
              <a:t>https://www.vecteezy.com/</a:t>
            </a:r>
          </a:p>
        </p:txBody>
      </p:sp>
    </p:spTree>
    <p:extLst>
      <p:ext uri="{BB962C8B-B14F-4D97-AF65-F5344CB8AC3E}">
        <p14:creationId xmlns:p14="http://schemas.microsoft.com/office/powerpoint/2010/main" val="748074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354401"/>
            <a:ext cx="8217535" cy="6111506"/>
          </a:xfrm>
        </p:spPr>
        <p:txBody>
          <a:bodyPr>
            <a:normAutofit fontScale="25000" lnSpcReduction="20000"/>
          </a:bodyPr>
          <a:lstStyle/>
          <a:p>
            <a:pPr marL="342900" indent="-342900">
              <a:buFont typeface="Arial" panose="020B0604020202020204" pitchFamily="34" charset="0"/>
              <a:buChar char="•"/>
            </a:pPr>
            <a:endParaRPr lang="nl-NL" sz="2000" dirty="0"/>
          </a:p>
          <a:p>
            <a:pPr marL="342900" indent="-342900">
              <a:buFont typeface="Arial" panose="020B0604020202020204" pitchFamily="34" charset="0"/>
              <a:buChar char="•"/>
            </a:pPr>
            <a:r>
              <a:rPr lang="nl-NL" sz="8000" dirty="0"/>
              <a:t>Opgeloste gassen:</a:t>
            </a:r>
          </a:p>
          <a:p>
            <a:pPr marL="1028700" lvl="1" indent="-342900">
              <a:buFont typeface="Arial" panose="020B0604020202020204" pitchFamily="34" charset="0"/>
              <a:buChar char="•"/>
            </a:pPr>
            <a:r>
              <a:rPr lang="nl-NL" sz="8000" dirty="0"/>
              <a:t>Zuurstof en CO</a:t>
            </a:r>
            <a:r>
              <a:rPr lang="nl-NL" sz="8000" baseline="-25000" dirty="0"/>
              <a:t>2</a:t>
            </a:r>
            <a:r>
              <a:rPr lang="nl-NL" sz="8000" dirty="0"/>
              <a:t> -&gt; leiden tot corrosie</a:t>
            </a:r>
          </a:p>
          <a:p>
            <a:pPr marL="1028700" lvl="1" indent="-342900">
              <a:buFont typeface="Arial" panose="020B0604020202020204" pitchFamily="34" charset="0"/>
              <a:buChar char="•"/>
            </a:pPr>
            <a:r>
              <a:rPr lang="nl-NL" sz="8000" dirty="0"/>
              <a:t>Leidt tot wat men noemt “zuurstofcorrosie”</a:t>
            </a:r>
          </a:p>
          <a:p>
            <a:pPr lvl="1"/>
            <a:endParaRPr lang="nl-NL" sz="8000" dirty="0"/>
          </a:p>
          <a:p>
            <a:pPr marL="342900" indent="-342900">
              <a:buFont typeface="Arial" panose="020B0604020202020204" pitchFamily="34" charset="0"/>
              <a:buChar char="•"/>
            </a:pPr>
            <a:r>
              <a:rPr lang="nl-NL" sz="8000" dirty="0"/>
              <a:t>Aanwezigheid zuurstof in het systeem via:</a:t>
            </a:r>
          </a:p>
          <a:p>
            <a:pPr marL="1028700" lvl="1" indent="-342900">
              <a:buFont typeface="Arial" panose="020B0604020202020204" pitchFamily="34" charset="0"/>
              <a:buChar char="•"/>
            </a:pPr>
            <a:r>
              <a:rPr lang="nl-NL" sz="8000" dirty="0"/>
              <a:t>voedingswater</a:t>
            </a:r>
          </a:p>
          <a:p>
            <a:pPr marL="1028700" lvl="1" indent="-342900">
              <a:buFont typeface="Arial" panose="020B0604020202020204" pitchFamily="34" charset="0"/>
              <a:buChar char="•"/>
            </a:pPr>
            <a:r>
              <a:rPr lang="nl-NL" sz="8000" dirty="0"/>
              <a:t>slecht werkende </a:t>
            </a:r>
            <a:r>
              <a:rPr lang="nl-NL" sz="8000" dirty="0" err="1"/>
              <a:t>ontgasser</a:t>
            </a:r>
            <a:r>
              <a:rPr lang="nl-NL" sz="8000" dirty="0"/>
              <a:t>, leidingen, …</a:t>
            </a:r>
          </a:p>
          <a:p>
            <a:pPr marL="1028700" lvl="1" indent="-342900">
              <a:buFont typeface="Arial" panose="020B0604020202020204" pitchFamily="34" charset="0"/>
              <a:buChar char="•"/>
            </a:pPr>
            <a:r>
              <a:rPr lang="nl-NL" sz="8000" dirty="0"/>
              <a:t>bij frequente stilstand van de ketel</a:t>
            </a:r>
          </a:p>
          <a:p>
            <a:pPr marL="1028700" lvl="1" indent="-342900">
              <a:buFont typeface="Arial" panose="020B0604020202020204" pitchFamily="34" charset="0"/>
              <a:buChar char="•"/>
            </a:pPr>
            <a:r>
              <a:rPr lang="nl-NL" sz="8000" dirty="0"/>
              <a:t>Doet zich vaak voor onder afzettingen of op zwakke plekken</a:t>
            </a:r>
          </a:p>
          <a:p>
            <a:pPr marL="1028700" lvl="1" indent="-342900">
              <a:buFont typeface="Arial" panose="020B0604020202020204" pitchFamily="34" charset="0"/>
              <a:buChar char="•"/>
            </a:pPr>
            <a:r>
              <a:rPr lang="nl-NL" sz="8000" dirty="0"/>
              <a:t>Dit zal leiden tot putcorrosie en finaal tot perforatie leidingen / lekkages</a:t>
            </a:r>
          </a:p>
          <a:p>
            <a:endParaRPr lang="nl-NL" sz="8000" dirty="0"/>
          </a:p>
          <a:p>
            <a:pPr marL="342900" indent="-342900">
              <a:buFont typeface="Arial" panose="020B0604020202020204" pitchFamily="34" charset="0"/>
              <a:buChar char="•"/>
            </a:pPr>
            <a:r>
              <a:rPr lang="nl-NL" sz="8000" dirty="0"/>
              <a:t>Oplossing:</a:t>
            </a:r>
          </a:p>
          <a:p>
            <a:pPr marL="1028700" lvl="1" indent="-342900">
              <a:buFont typeface="Arial" panose="020B0604020202020204" pitchFamily="34" charset="0"/>
              <a:buChar char="•"/>
            </a:pPr>
            <a:r>
              <a:rPr lang="nl-NL" sz="8000" dirty="0"/>
              <a:t>Mechanisch verwijderen zuurstof: </a:t>
            </a:r>
            <a:r>
              <a:rPr lang="nl-NL" sz="8000" dirty="0" err="1"/>
              <a:t>ontgasser</a:t>
            </a:r>
            <a:r>
              <a:rPr lang="nl-NL" sz="8000" dirty="0"/>
              <a:t> </a:t>
            </a:r>
          </a:p>
          <a:p>
            <a:pPr marL="1028700" lvl="1" indent="-342900">
              <a:buFont typeface="Arial" panose="020B0604020202020204" pitchFamily="34" charset="0"/>
              <a:buChar char="•"/>
            </a:pPr>
            <a:r>
              <a:rPr lang="nl-NL" sz="8000" dirty="0"/>
              <a:t>Chemische verwijderen: toevoegen zuurstofbinder (bv sulfiet)</a:t>
            </a:r>
          </a:p>
          <a:p>
            <a:pPr marL="1028700" lvl="1" indent="-342900">
              <a:buFont typeface="Arial" panose="020B0604020202020204" pitchFamily="34" charset="0"/>
              <a:buChar char="•"/>
            </a:pPr>
            <a:r>
              <a:rPr lang="nl-NL" sz="8000" dirty="0"/>
              <a:t>Materiaalkeuze (RVS bv voor voedingstank)</a:t>
            </a:r>
          </a:p>
          <a:p>
            <a:pPr marL="1028700" lvl="1" indent="-342900">
              <a:buFont typeface="Arial" panose="020B0604020202020204" pitchFamily="34" charset="0"/>
              <a:buChar char="•"/>
            </a:pPr>
            <a:r>
              <a:rPr lang="nl-NL" sz="8000" dirty="0"/>
              <a:t>Conserveren ketels bij stilstand</a:t>
            </a:r>
          </a:p>
          <a:p>
            <a:pPr marL="342900" indent="-342900">
              <a:buFont typeface="Arial" panose="020B0604020202020204" pitchFamily="34" charset="0"/>
              <a:buChar char="•"/>
            </a:pPr>
            <a:endParaRPr lang="nl-NL" sz="12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Overzicht stoominstallatie – </a:t>
            </a:r>
            <a:r>
              <a:rPr lang="nl-NL" dirty="0" err="1"/>
              <a:t>ontgasser</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30</a:t>
            </a:fld>
            <a:endParaRPr lang="nl-BE"/>
          </a:p>
        </p:txBody>
      </p:sp>
      <p:pic>
        <p:nvPicPr>
          <p:cNvPr id="13" name="Picture 4">
            <a:extLst>
              <a:ext uri="{FF2B5EF4-FFF2-40B4-BE49-F238E27FC236}">
                <a16:creationId xmlns:a16="http://schemas.microsoft.com/office/drawing/2014/main" id="{65765EFF-66B9-DE02-94A1-50FBBB302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691439" y="2568892"/>
            <a:ext cx="219456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73282897-87C0-E683-EE56-D4F28F50D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6562" y="1776233"/>
            <a:ext cx="6789434" cy="6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34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531156A-0947-6AC6-997C-70C1CAC1A6D2}"/>
              </a:ext>
            </a:extLst>
          </p:cNvPr>
          <p:cNvPicPr>
            <a:picLocks noChangeAspect="1"/>
          </p:cNvPicPr>
          <p:nvPr/>
        </p:nvPicPr>
        <p:blipFill>
          <a:blip r:embed="rId3"/>
          <a:srcRect t="8746" r="1" b="1"/>
          <a:stretch/>
        </p:blipFill>
        <p:spPr>
          <a:xfrm>
            <a:off x="9394190" y="1648800"/>
            <a:ext cx="8217535" cy="7498800"/>
          </a:xfrm>
          <a:prstGeom prst="rect">
            <a:avLst/>
          </a:prstGeom>
          <a:noFill/>
        </p:spPr>
      </p:pic>
      <p:sp>
        <p:nvSpPr>
          <p:cNvPr id="7" name="Text Placeholder 2">
            <a:extLst>
              <a:ext uri="{FF2B5EF4-FFF2-40B4-BE49-F238E27FC236}">
                <a16:creationId xmlns:a16="http://schemas.microsoft.com/office/drawing/2014/main" id="{50487352-08B7-E3B4-1A33-FDACAAEAEA91}"/>
              </a:ext>
            </a:extLst>
          </p:cNvPr>
          <p:cNvSpPr>
            <a:spLocks noGrp="1"/>
          </p:cNvSpPr>
          <p:nvPr>
            <p:ph type="body" sz="quarter" idx="17"/>
          </p:nvPr>
        </p:nvSpPr>
        <p:spPr>
          <a:xfrm>
            <a:off x="1050131" y="2354401"/>
            <a:ext cx="8217535" cy="6111506"/>
          </a:xfrm>
        </p:spPr>
        <p:txBody>
          <a:bodyPr>
            <a:normAutofit/>
          </a:bodyPr>
          <a:lstStyle/>
          <a:p>
            <a:pPr marL="342900" indent="-342900">
              <a:buFont typeface="Arial" panose="020B0604020202020204" pitchFamily="34" charset="0"/>
              <a:buChar char="•"/>
            </a:pPr>
            <a:endParaRPr lang="nl-NL" sz="2800" dirty="0"/>
          </a:p>
          <a:p>
            <a:pPr marL="342900" indent="-342900">
              <a:buFont typeface="Arial" panose="020B0604020202020204" pitchFamily="34" charset="0"/>
              <a:buChar char="•"/>
            </a:pPr>
            <a:r>
              <a:rPr lang="nl-NL" sz="2800" b="1" dirty="0"/>
              <a:t>Pomp</a:t>
            </a:r>
          </a:p>
          <a:p>
            <a:pPr marL="1028700" lvl="1" indent="-342900">
              <a:buFont typeface="Arial" panose="020B0604020202020204" pitchFamily="34" charset="0"/>
              <a:buChar char="•"/>
            </a:pPr>
            <a:r>
              <a:rPr lang="nl-NL" sz="2800" dirty="0"/>
              <a:t>Voorzien ketel van water</a:t>
            </a:r>
          </a:p>
          <a:p>
            <a:pPr marL="1028700" lvl="1" indent="-342900">
              <a:buFont typeface="Arial" panose="020B0604020202020204" pitchFamily="34" charset="0"/>
              <a:buChar char="•"/>
            </a:pPr>
            <a:r>
              <a:rPr lang="nl-NL" sz="2800" dirty="0"/>
              <a:t>Meercellige centrifugaalpomp</a:t>
            </a:r>
          </a:p>
          <a:p>
            <a:pPr marL="1028700" lvl="1" indent="-342900">
              <a:buFont typeface="Arial" panose="020B0604020202020204" pitchFamily="34" charset="0"/>
              <a:buChar char="•"/>
            </a:pPr>
            <a:r>
              <a:rPr lang="nl-NL" sz="2800" dirty="0"/>
              <a:t>Opvoerdruk = keteldruk + leidingverliezen</a:t>
            </a:r>
          </a:p>
          <a:p>
            <a:pPr marL="1028700" lvl="1" indent="-342900">
              <a:buFont typeface="Arial" panose="020B0604020202020204" pitchFamily="34" charset="0"/>
              <a:buChar char="•"/>
            </a:pPr>
            <a:r>
              <a:rPr lang="nl-NL" sz="2800" dirty="0" err="1"/>
              <a:t>Cavitatie</a:t>
            </a:r>
            <a:r>
              <a:rPr lang="nl-NL" sz="2800" dirty="0"/>
              <a:t> risico</a:t>
            </a:r>
          </a:p>
          <a:p>
            <a:pPr marL="342900" indent="-342900">
              <a:buFont typeface="Arial" panose="020B0604020202020204" pitchFamily="34" charset="0"/>
              <a:buChar char="•"/>
            </a:pPr>
            <a:endParaRPr lang="nl-NL" sz="2800" dirty="0"/>
          </a:p>
          <a:p>
            <a:pPr marL="342900" indent="-342900">
              <a:buFont typeface="Arial" panose="020B0604020202020204" pitchFamily="34" charset="0"/>
              <a:buChar char="•"/>
            </a:pPr>
            <a:r>
              <a:rPr lang="nl-NL" sz="2800" b="1" dirty="0"/>
              <a:t>Brander</a:t>
            </a:r>
          </a:p>
          <a:p>
            <a:pPr marL="1028700" lvl="1" indent="-342900">
              <a:buFont typeface="Arial" panose="020B0604020202020204" pitchFamily="34" charset="0"/>
              <a:buChar char="•"/>
            </a:pPr>
            <a:r>
              <a:rPr lang="nl-NL" sz="2800" dirty="0"/>
              <a:t>Omzetten van brandstof (chemische energie) naar warmte (thermische energie)</a:t>
            </a:r>
          </a:p>
          <a:p>
            <a:pPr marL="342900" indent="-342900">
              <a:buFont typeface="Arial" panose="020B0604020202020204" pitchFamily="34" charset="0"/>
              <a:buChar char="•"/>
            </a:pPr>
            <a:endParaRPr lang="nl-NL"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Overzicht stoominstallatie – </a:t>
            </a:r>
            <a:r>
              <a:rPr lang="nl-NL" dirty="0"/>
              <a:t>pomp- brander</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31</a:t>
            </a:fld>
            <a:endParaRPr lang="nl-BE"/>
          </a:p>
        </p:txBody>
      </p:sp>
    </p:spTree>
    <p:extLst>
      <p:ext uri="{BB962C8B-B14F-4D97-AF65-F5344CB8AC3E}">
        <p14:creationId xmlns:p14="http://schemas.microsoft.com/office/powerpoint/2010/main" val="163252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Verbrandingschemie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a:t>
            </a:fld>
            <a:endParaRPr lang="nl-BE" dirty="0"/>
          </a:p>
        </p:txBody>
      </p:sp>
      <mc:AlternateContent xmlns:mc="http://schemas.openxmlformats.org/markup-compatibility/2006" xmlns:a14="http://schemas.microsoft.com/office/drawing/2010/main">
        <mc:Choice Requires="a14">
          <p:sp>
            <p:nvSpPr>
              <p:cNvPr id="16" name="Text Box 2">
                <a:extLst>
                  <a:ext uri="{FF2B5EF4-FFF2-40B4-BE49-F238E27FC236}">
                    <a16:creationId xmlns:a16="http://schemas.microsoft.com/office/drawing/2014/main" id="{E5B663D2-676D-F170-ECE4-B73A84CECCD5}"/>
                  </a:ext>
                </a:extLst>
              </p:cNvPr>
              <p:cNvSpPr txBox="1">
                <a:spLocks noChangeArrowheads="1"/>
              </p:cNvSpPr>
              <p:nvPr/>
            </p:nvSpPr>
            <p:spPr bwMode="auto">
              <a:xfrm>
                <a:off x="998691" y="1892486"/>
                <a:ext cx="8145309" cy="730530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round/>
                    <a:headEnd/>
                    <a:tailEnd/>
                  </a14:hiddenLine>
                </a:ext>
                <a:ext uri="{AF507438-7753-43E0-B8FC-AC1667EBCBE1}">
                  <a14:hiddenEffects>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dirty="0"/>
              </a:p>
              <a:p>
                <a:pPr marL="342900" indent="-342900">
                  <a:buClrTx/>
                  <a:buFont typeface="Arial" panose="020B0604020202020204" pitchFamily="34" charset="0"/>
                  <a:buChar char="•"/>
                </a:pPr>
                <a:r>
                  <a:rPr lang="nl-BE" altLang="nl-BE" sz="2000" b="1" u="sng" dirty="0">
                    <a:latin typeface="+mj-lt"/>
                  </a:rPr>
                  <a:t>Verbrandingswarmte V</a:t>
                </a:r>
                <a:r>
                  <a:rPr lang="nl-BE" altLang="nl-BE" sz="2000" b="1" u="sng" baseline="-25000" dirty="0">
                    <a:latin typeface="+mj-lt"/>
                  </a:rPr>
                  <a:t>b</a:t>
                </a:r>
                <a:endParaRPr lang="nl-BE" altLang="nl-BE" sz="2000" b="1" i="1" u="sng" dirty="0">
                  <a:latin typeface="+mj-lt"/>
                </a:endParaRPr>
              </a:p>
              <a:p>
                <a:pPr>
                  <a:buClrTx/>
                  <a:buFontTx/>
                  <a:buNone/>
                </a:pPr>
                <a:endParaRPr lang="nl-BE" altLang="nl-BE" sz="2000" b="1" i="1" dirty="0">
                  <a:latin typeface="+mj-lt"/>
                </a:endParaRPr>
              </a:p>
              <a:p>
                <a:pPr>
                  <a:buClrTx/>
                  <a:buFontTx/>
                  <a:buNone/>
                </a:pPr>
                <a:r>
                  <a:rPr lang="nl-BE" altLang="nl-BE" sz="2000" dirty="0">
                    <a:latin typeface="+mj-lt"/>
                  </a:rPr>
                  <a:t>is de </a:t>
                </a:r>
                <a:r>
                  <a:rPr lang="nl-BE" altLang="nl-BE" sz="2000" b="1" dirty="0">
                    <a:solidFill>
                      <a:srgbClr val="FF0000"/>
                    </a:solidFill>
                    <a:latin typeface="+mj-lt"/>
                  </a:rPr>
                  <a:t>warmte</a:t>
                </a:r>
                <a:r>
                  <a:rPr lang="nl-BE" altLang="nl-BE" sz="2000" dirty="0">
                    <a:latin typeface="+mj-lt"/>
                  </a:rPr>
                  <a:t> die vrijkomt bij het verdampen van vast of vloeibare stoffen.</a:t>
                </a:r>
              </a:p>
              <a:p>
                <a:pPr>
                  <a:buClrTx/>
                  <a:buSzPct val="45000"/>
                  <a:buFontTx/>
                  <a:buNone/>
                </a:pPr>
                <a:endParaRPr lang="nl-BE" altLang="nl-BE" sz="2000" dirty="0">
                  <a:latin typeface="+mj-lt"/>
                </a:endParaRPr>
              </a:p>
              <a:p>
                <a:pPr>
                  <a:buClrTx/>
                  <a:buFontTx/>
                  <a:buNone/>
                </a:pPr>
                <a:r>
                  <a:rPr lang="nl-BE" altLang="nl-BE" sz="2000" dirty="0">
                    <a:latin typeface="+mj-lt"/>
                  </a:rPr>
                  <a:t>	Bij verbranding van 1 kg </a:t>
                </a:r>
                <a:r>
                  <a:rPr lang="nl-BE" altLang="nl-BE" sz="2000" b="1" dirty="0">
                    <a:latin typeface="+mj-lt"/>
                  </a:rPr>
                  <a:t>C</a:t>
                </a:r>
                <a:r>
                  <a:rPr lang="nl-BE" altLang="nl-BE" sz="2000" dirty="0">
                    <a:latin typeface="+mj-lt"/>
                  </a:rPr>
                  <a:t> tot CO</a:t>
                </a:r>
                <a:r>
                  <a:rPr lang="nl-BE" altLang="nl-BE" sz="2000" baseline="-25000" dirty="0">
                    <a:latin typeface="+mj-lt"/>
                  </a:rPr>
                  <a:t>2</a:t>
                </a:r>
                <a:r>
                  <a:rPr lang="nl-BE" altLang="nl-BE" sz="2000" dirty="0">
                    <a:latin typeface="+mj-lt"/>
                  </a:rPr>
                  <a:t> ontstaan </a:t>
                </a:r>
                <a:r>
                  <a:rPr lang="nl-BE" altLang="nl-BE" sz="2000" b="1" dirty="0">
                    <a:latin typeface="+mj-lt"/>
                  </a:rPr>
                  <a:t>33,9 MJ</a:t>
                </a:r>
                <a:r>
                  <a:rPr lang="nl-BE" altLang="nl-BE" sz="2000" dirty="0">
                    <a:latin typeface="+mj-lt"/>
                  </a:rPr>
                  <a:t> voor C </a:t>
                </a:r>
              </a:p>
              <a:p>
                <a:pPr>
                  <a:buClrTx/>
                  <a:buFontTx/>
                  <a:buNone/>
                </a:pPr>
                <a:r>
                  <a:rPr lang="nl-BE" altLang="nl-BE" sz="2000" dirty="0">
                    <a:latin typeface="+mj-lt"/>
                  </a:rPr>
                  <a:t>	Bij verbranding van 1 kg </a:t>
                </a:r>
                <a:r>
                  <a:rPr lang="nl-BE" altLang="nl-BE" sz="2000" b="1" dirty="0">
                    <a:latin typeface="+mj-lt"/>
                  </a:rPr>
                  <a:t>S</a:t>
                </a:r>
                <a:r>
                  <a:rPr lang="nl-BE" altLang="nl-BE" sz="2000" dirty="0">
                    <a:latin typeface="+mj-lt"/>
                  </a:rPr>
                  <a:t> tot SO</a:t>
                </a:r>
                <a:r>
                  <a:rPr lang="nl-BE" altLang="nl-BE" sz="2000" baseline="-25000" dirty="0">
                    <a:latin typeface="+mj-lt"/>
                  </a:rPr>
                  <a:t>2</a:t>
                </a:r>
                <a:r>
                  <a:rPr lang="nl-BE" altLang="nl-BE" sz="2000" dirty="0">
                    <a:latin typeface="+mj-lt"/>
                  </a:rPr>
                  <a:t> ontstaan </a:t>
                </a:r>
                <a:r>
                  <a:rPr lang="nl-BE" altLang="nl-BE" sz="2000" b="1" dirty="0">
                    <a:latin typeface="+mj-lt"/>
                  </a:rPr>
                  <a:t>10,4 MJ</a:t>
                </a:r>
                <a:r>
                  <a:rPr lang="nl-BE" altLang="nl-BE" sz="2000" dirty="0">
                    <a:latin typeface="+mj-lt"/>
                  </a:rPr>
                  <a:t> voor S</a:t>
                </a:r>
              </a:p>
              <a:p>
                <a:pPr>
                  <a:buClrTx/>
                  <a:buFontTx/>
                  <a:buNone/>
                </a:pPr>
                <a:r>
                  <a:rPr lang="nl-BE" altLang="nl-BE" sz="2000" dirty="0">
                    <a:latin typeface="+mj-lt"/>
                  </a:rPr>
                  <a:t>	Bij verbranding van 1 kg </a:t>
                </a:r>
                <a:r>
                  <a:rPr lang="nl-BE" altLang="nl-BE" sz="2000" b="1" dirty="0">
                    <a:latin typeface="+mj-lt"/>
                  </a:rPr>
                  <a:t>H</a:t>
                </a:r>
                <a:r>
                  <a:rPr lang="nl-BE" altLang="nl-BE" sz="2000" b="1" baseline="-25000" dirty="0">
                    <a:latin typeface="+mj-lt"/>
                  </a:rPr>
                  <a:t>2</a:t>
                </a:r>
                <a:r>
                  <a:rPr lang="nl-BE" altLang="nl-BE" sz="2000" dirty="0">
                    <a:latin typeface="+mj-lt"/>
                  </a:rPr>
                  <a:t> tot H</a:t>
                </a:r>
                <a:r>
                  <a:rPr lang="nl-BE" altLang="nl-BE" sz="2000" baseline="-25000" dirty="0">
                    <a:latin typeface="+mj-lt"/>
                  </a:rPr>
                  <a:t>2</a:t>
                </a:r>
                <a:r>
                  <a:rPr lang="nl-BE" altLang="nl-BE" sz="2000" dirty="0">
                    <a:latin typeface="+mj-lt"/>
                  </a:rPr>
                  <a:t>O ( vloeibaar) ontstaan </a:t>
                </a:r>
                <a:r>
                  <a:rPr lang="nl-BE" altLang="nl-BE" sz="2000" b="1" dirty="0">
                    <a:latin typeface="+mj-lt"/>
                  </a:rPr>
                  <a:t>144,2</a:t>
                </a:r>
                <a:r>
                  <a:rPr lang="nl-BE" altLang="nl-BE" sz="2000" dirty="0">
                    <a:latin typeface="+mj-lt"/>
                  </a:rPr>
                  <a:t> MJ</a:t>
                </a:r>
              </a:p>
              <a:p>
                <a:pPr>
                  <a:buClrTx/>
                  <a:buFontTx/>
                  <a:buNone/>
                </a:pPr>
                <a:endParaRPr lang="nl-BE" altLang="nl-BE" sz="2000" dirty="0">
                  <a:latin typeface="+mj-lt"/>
                </a:endParaRPr>
              </a:p>
              <a:p>
                <a:pPr>
                  <a:buClrTx/>
                  <a:buFontTx/>
                  <a:buNone/>
                </a:pPr>
                <a:endParaRPr lang="nl-BE" altLang="nl-BE" sz="2000" b="1" i="1" dirty="0">
                  <a:latin typeface="+mj-lt"/>
                </a:endParaRPr>
              </a:p>
              <a:p>
                <a:pPr marL="342900" indent="-342900">
                  <a:buFont typeface="Arial" panose="020B0604020202020204" pitchFamily="34" charset="0"/>
                  <a:buChar char="•"/>
                </a:pPr>
                <a:r>
                  <a:rPr lang="nl-BE" altLang="nl-BE" sz="2000" b="1" u="sng" dirty="0">
                    <a:latin typeface="+mj-lt"/>
                  </a:rPr>
                  <a:t>Stookwaarde V</a:t>
                </a:r>
                <a:r>
                  <a:rPr lang="nl-BE" altLang="nl-BE" sz="2000" b="1" u="sng" baseline="-25000" dirty="0">
                    <a:latin typeface="+mj-lt"/>
                  </a:rPr>
                  <a:t>o</a:t>
                </a:r>
              </a:p>
              <a:p>
                <a:pPr>
                  <a:buClrTx/>
                  <a:buFontTx/>
                  <a:buNone/>
                </a:pPr>
                <a:endParaRPr lang="nl-BE" altLang="nl-BE" sz="2000" b="1" i="1" dirty="0">
                  <a:latin typeface="+mj-lt"/>
                </a:endParaRPr>
              </a:p>
              <a:p>
                <a:pPr>
                  <a:buClrTx/>
                  <a:buFontTx/>
                  <a:buNone/>
                </a:pPr>
                <a:r>
                  <a:rPr lang="nl-BE" altLang="nl-BE" sz="2000" dirty="0">
                    <a:latin typeface="+mj-lt"/>
                  </a:rPr>
                  <a:t>De </a:t>
                </a:r>
                <a:r>
                  <a:rPr lang="nl-BE" altLang="nl-BE" sz="2000" b="1" dirty="0">
                    <a:solidFill>
                      <a:srgbClr val="FF0000"/>
                    </a:solidFill>
                    <a:latin typeface="+mj-lt"/>
                  </a:rPr>
                  <a:t>energie</a:t>
                </a:r>
                <a:r>
                  <a:rPr lang="nl-BE" altLang="nl-BE" sz="2000" dirty="0">
                    <a:latin typeface="+mj-lt"/>
                  </a:rPr>
                  <a:t> die vrijkomt bij het verbranden van een brandstof.</a:t>
                </a:r>
              </a:p>
              <a:p>
                <a:pPr>
                  <a:buClrTx/>
                  <a:buFontTx/>
                  <a:buNone/>
                </a:pPr>
                <a:endParaRPr lang="nl-BE" altLang="nl-BE" sz="2000" dirty="0">
                  <a:latin typeface="+mj-lt"/>
                </a:endParaRPr>
              </a:p>
              <a:p>
                <a:pPr algn="ctr">
                  <a:buClrTx/>
                  <a:buFontTx/>
                  <a:buNone/>
                </a:pPr>
                <a14:m>
                  <m:oMathPara xmlns:m="http://schemas.openxmlformats.org/officeDocument/2006/math">
                    <m:oMathParaPr>
                      <m:jc m:val="centerGroup"/>
                    </m:oMathParaPr>
                    <m:oMath xmlns:m="http://schemas.openxmlformats.org/officeDocument/2006/math">
                      <m:sSub>
                        <m:sSubPr>
                          <m:ctrlPr>
                            <a:rPr lang="nl-BE" sz="20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=33,9</m:t>
                      </m:r>
                      <m:r>
                        <a:rPr lang="nl-BE" sz="1800" i="1">
                          <a:effectLst/>
                          <a:latin typeface="Cambria Math" panose="02040503050406030204" pitchFamily="18" charset="0"/>
                          <a:ea typeface="Calibri" panose="020F0502020204030204" pitchFamily="34" charset="0"/>
                          <a:cs typeface="Times New Roman" panose="02020603050405020304" pitchFamily="18" charset="0"/>
                        </a:rPr>
                        <m:t>𝐶</m:t>
                      </m:r>
                      <m:r>
                        <a:rPr lang="nl-BE" sz="1800" i="1">
                          <a:effectLst/>
                          <a:latin typeface="Cambria Math" panose="02040503050406030204" pitchFamily="18" charset="0"/>
                          <a:ea typeface="Calibri" panose="020F0502020204030204" pitchFamily="34" charset="0"/>
                          <a:cs typeface="Times New Roman" panose="02020603050405020304" pitchFamily="18" charset="0"/>
                        </a:rPr>
                        <m:t>+121,6</m:t>
                      </m:r>
                      <m:d>
                        <m:dPr>
                          <m:ctrlPr>
                            <a:rPr lang="nl-BE" sz="20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r>
                            <a:rPr lang="nl-BE"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2000" i="1">
                                  <a:effectLst/>
                                  <a:latin typeface="Cambria Math" panose="02040503050406030204" pitchFamily="18" charset="0"/>
                                </a:rPr>
                              </m:ctrlPr>
                            </m:fPr>
                            <m:num>
                              <m:r>
                                <a:rPr lang="nl-BE" sz="1800" i="1">
                                  <a:effectLst/>
                                  <a:latin typeface="Cambria Math" panose="02040503050406030204" pitchFamily="18" charset="0"/>
                                  <a:ea typeface="Calibri" panose="020F0502020204030204" pitchFamily="34" charset="0"/>
                                  <a:cs typeface="Times New Roman" panose="02020603050405020304" pitchFamily="18" charset="0"/>
                                </a:rPr>
                                <m:t>𝑂</m:t>
                              </m:r>
                            </m:num>
                            <m:den>
                              <m:r>
                                <a:rPr lang="nl-BE" sz="1800" i="1">
                                  <a:effectLst/>
                                  <a:latin typeface="Cambria Math" panose="02040503050406030204" pitchFamily="18" charset="0"/>
                                  <a:ea typeface="Calibri" panose="020F0502020204030204" pitchFamily="34" charset="0"/>
                                  <a:cs typeface="Times New Roman" panose="02020603050405020304" pitchFamily="18" charset="0"/>
                                </a:rPr>
                                <m:t>8</m:t>
                              </m:r>
                            </m:den>
                          </m:f>
                        </m:e>
                      </m:d>
                      <m:r>
                        <a:rPr lang="nl-BE" sz="1800" i="1">
                          <a:effectLst/>
                          <a:latin typeface="Cambria Math" panose="02040503050406030204" pitchFamily="18" charset="0"/>
                          <a:ea typeface="Calibri" panose="020F0502020204030204" pitchFamily="34" charset="0"/>
                          <a:cs typeface="Times New Roman" panose="02020603050405020304" pitchFamily="18" charset="0"/>
                        </a:rPr>
                        <m:t>+10,4</m:t>
                      </m:r>
                      <m:r>
                        <a:rPr lang="nl-BE" sz="1800" i="1">
                          <a:effectLst/>
                          <a:latin typeface="Cambria Math" panose="02040503050406030204" pitchFamily="18" charset="0"/>
                          <a:ea typeface="Calibri" panose="020F0502020204030204" pitchFamily="34" charset="0"/>
                          <a:cs typeface="Times New Roman" panose="02020603050405020304" pitchFamily="18" charset="0"/>
                        </a:rPr>
                        <m:t>𝑆</m:t>
                      </m:r>
                      <m:r>
                        <a:rPr lang="nl-BE"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−2,51</m:t>
                      </m:r>
                      <m:r>
                        <a:rPr lang="nl-BE"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𝑊</m:t>
                      </m:r>
                    </m:oMath>
                  </m:oMathPara>
                </a14:m>
                <a:endParaRPr lang="nl-BE" altLang="nl-BE" sz="2600" b="1" dirty="0">
                  <a:solidFill>
                    <a:srgbClr val="FF0000"/>
                  </a:solidFill>
                  <a:latin typeface="+mj-lt"/>
                </a:endParaRPr>
              </a:p>
              <a:p>
                <a:pPr algn="ctr">
                  <a:buClrTx/>
                  <a:buFontTx/>
                  <a:buNone/>
                </a:pPr>
                <a:endParaRPr lang="nl-BE" altLang="nl-BE" sz="2600" b="1" dirty="0">
                  <a:latin typeface="+mj-lt"/>
                </a:endParaRPr>
              </a:p>
              <a:p>
                <a:pPr>
                  <a:buClrTx/>
                  <a:buFontTx/>
                  <a:buNone/>
                </a:pPr>
                <a:r>
                  <a:rPr lang="nl-BE" altLang="nl-BE" sz="1600" i="1" dirty="0">
                    <a:latin typeface="+mj-lt"/>
                  </a:rPr>
                  <a:t>Hierin C koolstofgehalte in [kg]</a:t>
                </a:r>
              </a:p>
              <a:p>
                <a:pPr>
                  <a:buClrTx/>
                  <a:buFontTx/>
                  <a:buNone/>
                </a:pPr>
                <a:r>
                  <a:rPr lang="nl-BE" altLang="nl-BE" sz="1600" i="1" dirty="0">
                    <a:latin typeface="+mj-lt"/>
                  </a:rPr>
                  <a:t>Hierin H waterstofgehalte in [kg]</a:t>
                </a:r>
              </a:p>
              <a:p>
                <a:pPr>
                  <a:buClrTx/>
                  <a:buFontTx/>
                  <a:buNone/>
                </a:pPr>
                <a:r>
                  <a:rPr lang="nl-BE" altLang="nl-BE" sz="1600" i="1" dirty="0">
                    <a:latin typeface="+mj-lt"/>
                  </a:rPr>
                  <a:t>Hierin O zuurstofgehalte in [kg]</a:t>
                </a:r>
              </a:p>
              <a:p>
                <a:pPr>
                  <a:buClrTx/>
                  <a:buFontTx/>
                  <a:buNone/>
                </a:pPr>
                <a:r>
                  <a:rPr lang="nl-BE" altLang="nl-BE" sz="1600" i="1" dirty="0">
                    <a:latin typeface="+mj-lt"/>
                  </a:rPr>
                  <a:t>Hierin W watergehalte in [kg]</a:t>
                </a:r>
              </a:p>
              <a:p>
                <a:r>
                  <a:rPr lang="nl-BE" altLang="nl-BE" sz="1600" i="1" dirty="0">
                    <a:latin typeface="+mj-lt"/>
                  </a:rPr>
                  <a:t>Hierin S zwavelgehalte in [kg]</a:t>
                </a:r>
              </a:p>
              <a:p>
                <a:pPr>
                  <a:buClrTx/>
                  <a:buFontTx/>
                  <a:buNone/>
                </a:pPr>
                <a:r>
                  <a:rPr lang="nl-BE" altLang="nl-BE" sz="2000" i="1" dirty="0">
                    <a:latin typeface="+mj-lt"/>
                  </a:rPr>
                  <a:t>    </a:t>
                </a:r>
              </a:p>
              <a:p>
                <a:pPr>
                  <a:buClrTx/>
                  <a:buFontTx/>
                  <a:buNone/>
                </a:pPr>
                <a:endParaRPr lang="nl-BE" altLang="nl-BE" sz="1400" dirty="0">
                  <a:latin typeface="Arial" panose="020B0604020202020204" pitchFamily="34" charset="0"/>
                </a:endParaRPr>
              </a:p>
              <a:p>
                <a:pPr>
                  <a:buClrTx/>
                  <a:buFontTx/>
                  <a:buNone/>
                </a:pPr>
                <a:endParaRPr lang="nl-BE" altLang="nl-BE" sz="1400" dirty="0">
                  <a:latin typeface="Arial" panose="020B0604020202020204" pitchFamily="34" charset="0"/>
                </a:endParaRPr>
              </a:p>
            </p:txBody>
          </p:sp>
        </mc:Choice>
        <mc:Fallback xmlns="">
          <p:sp>
            <p:nvSpPr>
              <p:cNvPr id="16" name="Text Box 2">
                <a:extLst>
                  <a:ext uri="{FF2B5EF4-FFF2-40B4-BE49-F238E27FC236}">
                    <a16:creationId xmlns:a16="http://schemas.microsoft.com/office/drawing/2014/main" id="{E5B663D2-676D-F170-ECE4-B73A84CECCD5}"/>
                  </a:ext>
                </a:extLst>
              </p:cNvPr>
              <p:cNvSpPr txBox="1">
                <a:spLocks noRot="1" noChangeAspect="1" noMove="1" noResize="1" noEditPoints="1" noAdjustHandles="1" noChangeArrowheads="1" noChangeShapeType="1" noTextEdit="1"/>
              </p:cNvSpPr>
              <p:nvPr/>
            </p:nvSpPr>
            <p:spPr bwMode="auto">
              <a:xfrm>
                <a:off x="998691" y="1892486"/>
                <a:ext cx="8145309" cy="7305302"/>
              </a:xfrm>
              <a:prstGeom prst="rect">
                <a:avLst/>
              </a:prstGeom>
              <a:blipFill>
                <a:blip r:embed="rId3"/>
                <a:stretch>
                  <a:fillRect l="-823"/>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8" name="Text Box 4">
                <a:extLst>
                  <a:ext uri="{FF2B5EF4-FFF2-40B4-BE49-F238E27FC236}">
                    <a16:creationId xmlns:a16="http://schemas.microsoft.com/office/drawing/2014/main" id="{C41AEBEC-A65A-CAAE-B50D-AD6F0F44B590}"/>
                  </a:ext>
                </a:extLst>
              </p:cNvPr>
              <p:cNvSpPr txBox="1">
                <a:spLocks noChangeArrowheads="1"/>
              </p:cNvSpPr>
              <p:nvPr/>
            </p:nvSpPr>
            <p:spPr bwMode="auto">
              <a:xfrm>
                <a:off x="9144000" y="1814114"/>
                <a:ext cx="8915400" cy="7197726"/>
              </a:xfrm>
              <a:prstGeom prst="rect">
                <a:avLst/>
              </a:prstGeom>
              <a:solidFill>
                <a:schemeClr val="tx2">
                  <a:lumMod val="20000"/>
                  <a:lumOff val="80000"/>
                </a:schemeClr>
              </a:solidFill>
              <a:ln>
                <a:solidFill>
                  <a:schemeClr val="tx1"/>
                </a:solidFill>
              </a:ln>
              <a:effec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dirty="0"/>
              </a:p>
              <a:p>
                <a:pPr marL="342900" indent="-342900">
                  <a:buFont typeface="Arial" panose="020B0604020202020204" pitchFamily="34" charset="0"/>
                  <a:buChar char="•"/>
                </a:pPr>
                <a:r>
                  <a:rPr lang="nl-BE" altLang="nl-BE" sz="1400" b="1" i="1" dirty="0">
                    <a:latin typeface="Arial" panose="020B0604020202020204" pitchFamily="34" charset="0"/>
                  </a:rPr>
                  <a:t> </a:t>
                </a:r>
                <a:r>
                  <a:rPr lang="nl-BE" altLang="nl-BE" sz="2000" b="1" u="sng" dirty="0">
                    <a:latin typeface="+mj-lt"/>
                  </a:rPr>
                  <a:t>Rekenvoorbeeld</a:t>
                </a:r>
              </a:p>
              <a:p>
                <a:pPr>
                  <a:buClrTx/>
                  <a:buFontTx/>
                  <a:buNone/>
                </a:pPr>
                <a:endParaRPr lang="nl-BE" altLang="nl-BE" sz="1400" b="1" i="1" dirty="0">
                  <a:latin typeface="Arial" panose="020B0604020202020204" pitchFamily="34" charset="0"/>
                </a:endParaRPr>
              </a:p>
              <a:p>
                <a:pPr>
                  <a:buClrTx/>
                  <a:buFontTx/>
                  <a:buNone/>
                </a:pPr>
                <a:r>
                  <a:rPr lang="nl-BE" altLang="nl-BE" sz="1400" dirty="0">
                    <a:latin typeface="Arial" panose="020B0604020202020204" pitchFamily="34" charset="0"/>
                  </a:rPr>
                  <a:t>We hebben een brandstof met volgende componenten:</a:t>
                </a:r>
              </a:p>
              <a:p>
                <a:pPr>
                  <a:buClrTx/>
                  <a:buFontTx/>
                  <a:buNone/>
                </a:pPr>
                <a:endParaRPr lang="nl-BE" altLang="nl-BE" sz="1400" dirty="0">
                  <a:latin typeface="Arial" panose="020B0604020202020204" pitchFamily="34" charset="0"/>
                </a:endParaRPr>
              </a:p>
              <a:p>
                <a:pPr>
                  <a:buClrTx/>
                  <a:buFontTx/>
                  <a:buNone/>
                </a:pPr>
                <a:r>
                  <a:rPr lang="nl-BE" altLang="nl-BE" sz="1400" dirty="0">
                    <a:latin typeface="Arial" panose="020B0604020202020204" pitchFamily="34" charset="0"/>
                  </a:rPr>
                  <a:t> C </a:t>
                </a:r>
                <a:r>
                  <a:rPr lang="nl-BE" altLang="nl-BE" sz="1400" i="1" dirty="0">
                    <a:latin typeface="Arial" panose="020B0604020202020204" pitchFamily="34" charset="0"/>
                  </a:rPr>
                  <a:t>koolstofgehalte</a:t>
                </a:r>
                <a:r>
                  <a:rPr lang="nl-BE" altLang="nl-BE" sz="1400" dirty="0">
                    <a:latin typeface="Arial" panose="020B0604020202020204" pitchFamily="34" charset="0"/>
                  </a:rPr>
                  <a:t> =	0,78 kg</a:t>
                </a:r>
              </a:p>
              <a:p>
                <a:pPr>
                  <a:buClrTx/>
                  <a:buFontTx/>
                  <a:buNone/>
                </a:pPr>
                <a:r>
                  <a:rPr lang="nl-BE" altLang="nl-BE" sz="1400" dirty="0">
                    <a:latin typeface="Arial" panose="020B0604020202020204" pitchFamily="34" charset="0"/>
                  </a:rPr>
                  <a:t> H </a:t>
                </a:r>
                <a:r>
                  <a:rPr lang="nl-BE" altLang="nl-BE" sz="1400" i="1" dirty="0">
                    <a:latin typeface="Arial" panose="020B0604020202020204" pitchFamily="34" charset="0"/>
                  </a:rPr>
                  <a:t>waterstofgehalte</a:t>
                </a:r>
                <a:r>
                  <a:rPr lang="nl-BE" altLang="nl-BE" sz="1400" dirty="0">
                    <a:latin typeface="Arial" panose="020B0604020202020204" pitchFamily="34" charset="0"/>
                  </a:rPr>
                  <a:t> =	0,06 kg</a:t>
                </a:r>
              </a:p>
              <a:p>
                <a:pPr>
                  <a:buClrTx/>
                  <a:buFontTx/>
                  <a:buNone/>
                </a:pPr>
                <a:r>
                  <a:rPr lang="nl-BE" altLang="nl-BE" sz="1400" dirty="0">
                    <a:latin typeface="Arial" panose="020B0604020202020204" pitchFamily="34" charset="0"/>
                  </a:rPr>
                  <a:t> O</a:t>
                </a:r>
                <a:r>
                  <a:rPr lang="nl-BE" altLang="nl-BE" sz="1400" i="1" dirty="0">
                    <a:latin typeface="Arial" panose="020B0604020202020204" pitchFamily="34" charset="0"/>
                  </a:rPr>
                  <a:t> zuurstofgehalte</a:t>
                </a:r>
                <a:r>
                  <a:rPr lang="nl-BE" altLang="nl-BE" sz="1400" dirty="0">
                    <a:latin typeface="Arial" panose="020B0604020202020204" pitchFamily="34" charset="0"/>
                  </a:rPr>
                  <a:t> =	0,04 kg</a:t>
                </a:r>
              </a:p>
              <a:p>
                <a:pPr>
                  <a:buClrTx/>
                  <a:buFontTx/>
                  <a:buNone/>
                </a:pPr>
                <a:r>
                  <a:rPr lang="nl-BE" altLang="nl-BE" sz="1400" dirty="0">
                    <a:latin typeface="Arial" panose="020B0604020202020204" pitchFamily="34" charset="0"/>
                  </a:rPr>
                  <a:t> N </a:t>
                </a:r>
                <a:r>
                  <a:rPr lang="nl-BE" altLang="nl-BE" sz="1400" i="1" dirty="0">
                    <a:latin typeface="Arial" panose="020B0604020202020204" pitchFamily="34" charset="0"/>
                  </a:rPr>
                  <a:t>stikstof</a:t>
                </a:r>
                <a:r>
                  <a:rPr lang="nl-BE" altLang="nl-BE" sz="1400" dirty="0">
                    <a:latin typeface="Arial" panose="020B0604020202020204" pitchFamily="34" charset="0"/>
                  </a:rPr>
                  <a:t> =		0,005 kg	</a:t>
                </a:r>
              </a:p>
              <a:p>
                <a:pPr>
                  <a:buClrTx/>
                  <a:buFontTx/>
                  <a:buNone/>
                </a:pPr>
                <a:r>
                  <a:rPr lang="nl-BE" altLang="nl-BE" sz="1400" dirty="0">
                    <a:latin typeface="Arial" panose="020B0604020202020204" pitchFamily="34" charset="0"/>
                  </a:rPr>
                  <a:t> S </a:t>
                </a:r>
                <a:r>
                  <a:rPr lang="nl-BE" altLang="nl-BE" sz="1400" i="1" dirty="0">
                    <a:latin typeface="Arial" panose="020B0604020202020204" pitchFamily="34" charset="0"/>
                  </a:rPr>
                  <a:t>zwavelgehalte</a:t>
                </a:r>
                <a:r>
                  <a:rPr lang="nl-BE" altLang="nl-BE" sz="1400" dirty="0">
                    <a:latin typeface="Arial" panose="020B0604020202020204" pitchFamily="34" charset="0"/>
                  </a:rPr>
                  <a:t> =	0,01 kg</a:t>
                </a:r>
              </a:p>
              <a:p>
                <a:pPr>
                  <a:buClrTx/>
                  <a:buFontTx/>
                  <a:buNone/>
                </a:pPr>
                <a:r>
                  <a:rPr lang="nl-BE" altLang="nl-BE" sz="1400" dirty="0">
                    <a:latin typeface="Arial" panose="020B0604020202020204" pitchFamily="34" charset="0"/>
                  </a:rPr>
                  <a:t>H</a:t>
                </a:r>
                <a:r>
                  <a:rPr lang="nl-BE" altLang="nl-BE" sz="1400" baseline="-25000" dirty="0">
                    <a:latin typeface="Arial" panose="020B0604020202020204" pitchFamily="34" charset="0"/>
                  </a:rPr>
                  <a:t>2</a:t>
                </a:r>
                <a:r>
                  <a:rPr lang="nl-BE" altLang="nl-BE" sz="1400" dirty="0">
                    <a:latin typeface="Arial" panose="020B0604020202020204" pitchFamily="34" charset="0"/>
                  </a:rPr>
                  <a:t>O </a:t>
                </a:r>
                <a:r>
                  <a:rPr lang="nl-BE" altLang="nl-BE" sz="1400" i="1" dirty="0">
                    <a:latin typeface="Arial" panose="020B0604020202020204" pitchFamily="34" charset="0"/>
                  </a:rPr>
                  <a:t>water</a:t>
                </a:r>
                <a:r>
                  <a:rPr lang="nl-BE" altLang="nl-BE" sz="1400" dirty="0">
                    <a:latin typeface="Arial" panose="020B0604020202020204" pitchFamily="34" charset="0"/>
                  </a:rPr>
                  <a:t>	=		0,06 kg</a:t>
                </a:r>
              </a:p>
              <a:p>
                <a:pPr>
                  <a:buClrTx/>
                  <a:buFontTx/>
                  <a:buNone/>
                </a:pPr>
                <a:endParaRPr lang="nl-BE" altLang="nl-BE" sz="1400" b="1" i="1" dirty="0">
                  <a:latin typeface="Arial" panose="020B0604020202020204" pitchFamily="34" charset="0"/>
                </a:endParaRPr>
              </a:p>
              <a:p>
                <a:pPr>
                  <a:buClrTx/>
                  <a:buFontTx/>
                  <a:buNone/>
                </a:pPr>
                <a:r>
                  <a:rPr lang="nl-BE" altLang="nl-BE" sz="1400" b="1" dirty="0">
                    <a:latin typeface="Arial" panose="020B0604020202020204" pitchFamily="34" charset="0"/>
                  </a:rPr>
                  <a:t>Verbrandingswaarde V</a:t>
                </a:r>
                <a:r>
                  <a:rPr lang="nl-BE" altLang="nl-BE" sz="1400" b="1" baseline="-25000" dirty="0">
                    <a:latin typeface="Arial" panose="020B0604020202020204" pitchFamily="34" charset="0"/>
                  </a:rPr>
                  <a:t>b</a:t>
                </a:r>
              </a:p>
              <a:p>
                <a:pPr>
                  <a:buClrTx/>
                  <a:buFontTx/>
                  <a:buNone/>
                </a:pPr>
                <a:endParaRPr lang="nl-BE" altLang="nl-BE" sz="1400" dirty="0">
                  <a:solidFill>
                    <a:schemeClr val="tx1"/>
                  </a:solidFill>
                  <a:latin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nl-BE" sz="11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𝑏</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=33,9</m:t>
                      </m:r>
                      <m:r>
                        <a:rPr lang="nl-BE" sz="1800" i="1">
                          <a:effectLst/>
                          <a:latin typeface="Cambria Math" panose="02040503050406030204" pitchFamily="18" charset="0"/>
                          <a:ea typeface="Calibri" panose="020F0502020204030204" pitchFamily="34" charset="0"/>
                          <a:cs typeface="Times New Roman" panose="02020603050405020304" pitchFamily="18" charset="0"/>
                        </a:rPr>
                        <m:t>𝐶</m:t>
                      </m:r>
                      <m:r>
                        <a:rPr lang="nl-BE" sz="1800" i="1">
                          <a:effectLst/>
                          <a:latin typeface="Cambria Math" panose="02040503050406030204" pitchFamily="18" charset="0"/>
                          <a:ea typeface="Calibri" panose="020F0502020204030204" pitchFamily="34" charset="0"/>
                          <a:cs typeface="Times New Roman" panose="02020603050405020304" pitchFamily="18" charset="0"/>
                        </a:rPr>
                        <m:t>+121,6</m:t>
                      </m:r>
                      <m:d>
                        <m:dPr>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r>
                            <a:rPr lang="nl-BE"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1100" i="1">
                                  <a:effectLst/>
                                  <a:latin typeface="Cambria Math" panose="02040503050406030204" pitchFamily="18" charset="0"/>
                                </a:rPr>
                              </m:ctrlPr>
                            </m:fPr>
                            <m:num>
                              <m:r>
                                <a:rPr lang="nl-BE" sz="1800" i="1">
                                  <a:effectLst/>
                                  <a:latin typeface="Cambria Math" panose="02040503050406030204" pitchFamily="18" charset="0"/>
                                  <a:ea typeface="Calibri" panose="020F0502020204030204" pitchFamily="34" charset="0"/>
                                  <a:cs typeface="Times New Roman" panose="02020603050405020304" pitchFamily="18" charset="0"/>
                                </a:rPr>
                                <m:t>𝑂</m:t>
                              </m:r>
                            </m:num>
                            <m:den>
                              <m:r>
                                <a:rPr lang="nl-BE" sz="1800" i="1">
                                  <a:effectLst/>
                                  <a:latin typeface="Cambria Math" panose="02040503050406030204" pitchFamily="18" charset="0"/>
                                  <a:ea typeface="Calibri" panose="020F0502020204030204" pitchFamily="34" charset="0"/>
                                  <a:cs typeface="Times New Roman" panose="02020603050405020304" pitchFamily="18" charset="0"/>
                                </a:rPr>
                                <m:t>8</m:t>
                              </m:r>
                            </m:den>
                          </m:f>
                        </m:e>
                      </m:d>
                      <m:r>
                        <a:rPr lang="nl-BE" sz="1800" i="1">
                          <a:effectLst/>
                          <a:latin typeface="Cambria Math" panose="02040503050406030204" pitchFamily="18" charset="0"/>
                          <a:ea typeface="Calibri" panose="020F0502020204030204" pitchFamily="34" charset="0"/>
                          <a:cs typeface="Times New Roman" panose="02020603050405020304" pitchFamily="18" charset="0"/>
                        </a:rPr>
                        <m:t>+10,4</m:t>
                      </m:r>
                      <m:r>
                        <a:rPr lang="nl-BE" sz="1800" i="1">
                          <a:effectLst/>
                          <a:latin typeface="Cambria Math" panose="02040503050406030204" pitchFamily="18" charset="0"/>
                          <a:ea typeface="Calibri" panose="020F0502020204030204" pitchFamily="34" charset="0"/>
                          <a:cs typeface="Times New Roman" panose="02020603050405020304" pitchFamily="18" charset="0"/>
                        </a:rPr>
                        <m:t>𝑆</m:t>
                      </m:r>
                    </m:oMath>
                  </m:oMathPara>
                </a14:m>
                <a:endParaRPr lang="nl-BE" altLang="nl-BE" sz="1400" dirty="0">
                  <a:solidFill>
                    <a:schemeClr val="tx1"/>
                  </a:solidFill>
                  <a:latin typeface="Arial" panose="020B0604020202020204" pitchFamily="34" charset="0"/>
                </a:endParaRPr>
              </a:p>
              <a:p>
                <a:pPr algn="ctr">
                  <a:buClrTx/>
                  <a:buFontTx/>
                  <a:buNone/>
                </a:pPr>
                <a:endParaRPr lang="nl-BE" altLang="nl-BE" sz="1400" dirty="0">
                  <a:solidFill>
                    <a:schemeClr val="tx1"/>
                  </a:solidFill>
                  <a:latin typeface="Arial" panose="020B0604020202020204" pitchFamily="34" charset="0"/>
                </a:endParaRPr>
              </a:p>
              <a:p>
                <a:pPr algn="ctr">
                  <a:buClrTx/>
                  <a:buFontTx/>
                  <a:buNone/>
                </a:pPr>
                <a14:m>
                  <m:oMathPara xmlns:m="http://schemas.openxmlformats.org/officeDocument/2006/math">
                    <m:oMathParaPr>
                      <m:jc m:val="centerGroup"/>
                    </m:oMathParaPr>
                    <m:oMath xmlns:m="http://schemas.openxmlformats.org/officeDocument/2006/math">
                      <m:sSub>
                        <m:sSubPr>
                          <m:ctrlPr>
                            <a:rPr lang="nl-BE" sz="11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nl-NL" sz="1800" b="0" i="1" smtClean="0">
                              <a:effectLst/>
                              <a:latin typeface="Cambria Math" panose="02040503050406030204" pitchFamily="18" charset="0"/>
                              <a:ea typeface="Calibri" panose="020F0502020204030204" pitchFamily="34" charset="0"/>
                              <a:cs typeface="Times New Roman" panose="02020603050405020304" pitchFamily="18" charset="0"/>
                            </a:rPr>
                            <m:t>𝑏</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=33,9.0,78</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a:effectLst/>
                          <a:latin typeface="Cambria Math" panose="02040503050406030204" pitchFamily="18" charset="0"/>
                          <a:ea typeface="Calibri" panose="020F0502020204030204" pitchFamily="34" charset="0"/>
                          <a:cs typeface="Times New Roman" panose="02020603050405020304" pitchFamily="18" charset="0"/>
                        </a:rPr>
                        <m:t>+121,6</m:t>
                      </m:r>
                      <m:d>
                        <m:dPr>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0,06</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1100" i="1">
                                  <a:effectLst/>
                                  <a:latin typeface="Cambria Math" panose="02040503050406030204" pitchFamily="18" charset="0"/>
                                </a:rPr>
                              </m:ctrlPr>
                            </m:fPr>
                            <m:num>
                              <m:r>
                                <a:rPr lang="nl-BE" sz="1800" i="1">
                                  <a:effectLst/>
                                  <a:latin typeface="Cambria Math" panose="02040503050406030204" pitchFamily="18" charset="0"/>
                                  <a:ea typeface="Calibri" panose="020F0502020204030204" pitchFamily="34" charset="0"/>
                                  <a:cs typeface="Times New Roman" panose="02020603050405020304" pitchFamily="18" charset="0"/>
                                </a:rPr>
                                <m:t>0,04</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num>
                            <m:den>
                              <m:r>
                                <a:rPr lang="nl-BE" sz="1800" i="1">
                                  <a:effectLst/>
                                  <a:latin typeface="Cambria Math" panose="02040503050406030204" pitchFamily="18" charset="0"/>
                                  <a:ea typeface="Calibri" panose="020F0502020204030204" pitchFamily="34" charset="0"/>
                                  <a:cs typeface="Times New Roman" panose="02020603050405020304" pitchFamily="18" charset="0"/>
                                </a:rPr>
                                <m:t>8</m:t>
                              </m:r>
                            </m:den>
                          </m:f>
                        </m:e>
                      </m:d>
                      <m:r>
                        <a:rPr lang="nl-BE" sz="1800" i="1">
                          <a:effectLst/>
                          <a:latin typeface="Cambria Math" panose="02040503050406030204" pitchFamily="18" charset="0"/>
                          <a:ea typeface="Calibri" panose="020F0502020204030204" pitchFamily="34" charset="0"/>
                          <a:cs typeface="Times New Roman" panose="02020603050405020304" pitchFamily="18" charset="0"/>
                        </a:rPr>
                        <m:t>+10,4.0,01</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a:effectLst/>
                          <a:latin typeface="Cambria Math" panose="02040503050406030204" pitchFamily="18" charset="0"/>
                          <a:ea typeface="Calibri" panose="020F0502020204030204" pitchFamily="34" charset="0"/>
                          <a:cs typeface="Times New Roman" panose="02020603050405020304" pitchFamily="18" charset="0"/>
                        </a:rPr>
                        <m:t>=34,477[</m:t>
                      </m:r>
                      <m:f>
                        <m:fPr>
                          <m:ctrlPr>
                            <a:rPr lang="nl-BE" sz="1100" i="1">
                              <a:effectLst/>
                              <a:latin typeface="Cambria Math" panose="02040503050406030204" pitchFamily="18" charset="0"/>
                            </a:rPr>
                          </m:ctrlPr>
                        </m:fPr>
                        <m:num>
                          <m:r>
                            <a:rPr lang="nl-BE" sz="1800" i="1">
                              <a:effectLst/>
                              <a:latin typeface="Cambria Math" panose="02040503050406030204" pitchFamily="18" charset="0"/>
                              <a:ea typeface="Calibri" panose="020F0502020204030204" pitchFamily="34" charset="0"/>
                              <a:cs typeface="Times New Roman" panose="02020603050405020304" pitchFamily="18" charset="0"/>
                            </a:rPr>
                            <m:t>𝑀𝐽</m:t>
                          </m:r>
                        </m:num>
                        <m:den>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den>
                      </m:f>
                      <m:r>
                        <a:rPr lang="nl-BE" sz="18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nl-BE" altLang="nl-BE" sz="1400" dirty="0">
                  <a:solidFill>
                    <a:schemeClr val="tx1"/>
                  </a:solidFill>
                  <a:latin typeface="Arial" panose="020B0604020202020204" pitchFamily="34" charset="0"/>
                </a:endParaRPr>
              </a:p>
              <a:p>
                <a:pPr>
                  <a:buClrTx/>
                  <a:buFontTx/>
                  <a:buNone/>
                </a:pPr>
                <a:endParaRPr lang="nl-BE" altLang="nl-BE" sz="1400" dirty="0">
                  <a:solidFill>
                    <a:schemeClr val="tx1"/>
                  </a:solidFill>
                  <a:latin typeface="Arial" panose="020B0604020202020204" pitchFamily="34" charset="0"/>
                </a:endParaRPr>
              </a:p>
              <a:p>
                <a:pPr>
                  <a:buClrTx/>
                  <a:buFontTx/>
                  <a:buNone/>
                </a:pPr>
                <a:endParaRPr lang="nl-BE" altLang="nl-BE" sz="1400" dirty="0">
                  <a:latin typeface="Arial" panose="020B0604020202020204" pitchFamily="34" charset="0"/>
                </a:endParaRPr>
              </a:p>
              <a:p>
                <a:pPr>
                  <a:buClrTx/>
                  <a:buFontTx/>
                  <a:buNone/>
                </a:pPr>
                <a:r>
                  <a:rPr lang="nl-BE" altLang="nl-BE" sz="1400" b="1" dirty="0">
                    <a:latin typeface="Arial" panose="020B0604020202020204" pitchFamily="34" charset="0"/>
                  </a:rPr>
                  <a:t>Stookwaarde V</a:t>
                </a:r>
                <a:r>
                  <a:rPr lang="nl-BE" altLang="nl-BE" sz="1400" b="1" baseline="-25000" dirty="0">
                    <a:latin typeface="Arial" panose="020B0604020202020204" pitchFamily="34" charset="0"/>
                  </a:rPr>
                  <a:t>o</a:t>
                </a:r>
              </a:p>
              <a:p>
                <a:pPr>
                  <a:buClrTx/>
                  <a:buFontTx/>
                  <a:buNone/>
                </a:pPr>
                <a:endParaRPr lang="nl-BE" altLang="nl-BE" sz="1400" b="1" dirty="0">
                  <a:latin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nl-BE" sz="11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=33,9</m:t>
                      </m:r>
                      <m:r>
                        <a:rPr lang="nl-BE" sz="1800" i="1">
                          <a:effectLst/>
                          <a:latin typeface="Cambria Math" panose="02040503050406030204" pitchFamily="18" charset="0"/>
                          <a:ea typeface="Calibri" panose="020F0502020204030204" pitchFamily="34" charset="0"/>
                          <a:cs typeface="Times New Roman" panose="02020603050405020304" pitchFamily="18" charset="0"/>
                        </a:rPr>
                        <m:t>𝐶</m:t>
                      </m:r>
                      <m:r>
                        <a:rPr lang="nl-BE" sz="1800" i="1">
                          <a:effectLst/>
                          <a:latin typeface="Cambria Math" panose="02040503050406030204" pitchFamily="18" charset="0"/>
                          <a:ea typeface="Calibri" panose="020F0502020204030204" pitchFamily="34" charset="0"/>
                          <a:cs typeface="Times New Roman" panose="02020603050405020304" pitchFamily="18" charset="0"/>
                        </a:rPr>
                        <m:t>+121,6</m:t>
                      </m:r>
                      <m:d>
                        <m:dPr>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𝐻</m:t>
                          </m:r>
                          <m:r>
                            <a:rPr lang="nl-BE"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1100" i="1">
                                  <a:effectLst/>
                                  <a:latin typeface="Cambria Math" panose="02040503050406030204" pitchFamily="18" charset="0"/>
                                </a:rPr>
                              </m:ctrlPr>
                            </m:fPr>
                            <m:num>
                              <m:r>
                                <a:rPr lang="nl-BE" sz="1800" i="1">
                                  <a:effectLst/>
                                  <a:latin typeface="Cambria Math" panose="02040503050406030204" pitchFamily="18" charset="0"/>
                                  <a:ea typeface="Calibri" panose="020F0502020204030204" pitchFamily="34" charset="0"/>
                                  <a:cs typeface="Times New Roman" panose="02020603050405020304" pitchFamily="18" charset="0"/>
                                </a:rPr>
                                <m:t>𝑂</m:t>
                              </m:r>
                            </m:num>
                            <m:den>
                              <m:r>
                                <a:rPr lang="nl-BE" sz="1800" i="1">
                                  <a:effectLst/>
                                  <a:latin typeface="Cambria Math" panose="02040503050406030204" pitchFamily="18" charset="0"/>
                                  <a:ea typeface="Calibri" panose="020F0502020204030204" pitchFamily="34" charset="0"/>
                                  <a:cs typeface="Times New Roman" panose="02020603050405020304" pitchFamily="18" charset="0"/>
                                </a:rPr>
                                <m:t>8</m:t>
                              </m:r>
                            </m:den>
                          </m:f>
                        </m:e>
                      </m:d>
                      <m:r>
                        <a:rPr lang="nl-BE" sz="1800" i="1">
                          <a:effectLst/>
                          <a:latin typeface="Cambria Math" panose="02040503050406030204" pitchFamily="18" charset="0"/>
                          <a:ea typeface="Calibri" panose="020F0502020204030204" pitchFamily="34" charset="0"/>
                          <a:cs typeface="Times New Roman" panose="02020603050405020304" pitchFamily="18" charset="0"/>
                        </a:rPr>
                        <m:t>+10,4</m:t>
                      </m:r>
                      <m:r>
                        <a:rPr lang="nl-BE" sz="1800" i="1">
                          <a:effectLst/>
                          <a:latin typeface="Cambria Math" panose="02040503050406030204" pitchFamily="18" charset="0"/>
                          <a:ea typeface="Calibri" panose="020F0502020204030204" pitchFamily="34" charset="0"/>
                          <a:cs typeface="Times New Roman" panose="02020603050405020304" pitchFamily="18" charset="0"/>
                        </a:rPr>
                        <m:t>𝑆</m:t>
                      </m:r>
                      <m:r>
                        <a:rPr lang="nl-BE" sz="1800" i="1">
                          <a:effectLst/>
                          <a:latin typeface="Cambria Math" panose="02040503050406030204" pitchFamily="18" charset="0"/>
                          <a:ea typeface="Calibri" panose="020F0502020204030204" pitchFamily="34" charset="0"/>
                          <a:cs typeface="Times New Roman" panose="02020603050405020304" pitchFamily="18" charset="0"/>
                        </a:rPr>
                        <m:t>−2,51</m:t>
                      </m:r>
                      <m:r>
                        <a:rPr lang="nl-BE" sz="1800" i="1">
                          <a:effectLst/>
                          <a:latin typeface="Cambria Math" panose="02040503050406030204" pitchFamily="18" charset="0"/>
                          <a:ea typeface="Calibri" panose="020F0502020204030204" pitchFamily="34" charset="0"/>
                          <a:cs typeface="Times New Roman" panose="02020603050405020304" pitchFamily="18" charset="0"/>
                        </a:rPr>
                        <m:t>𝑊</m:t>
                      </m:r>
                    </m:oMath>
                  </m:oMathPara>
                </a14:m>
                <a:endParaRPr lang="nl-BE" altLang="nl-BE" sz="1400" dirty="0">
                  <a:solidFill>
                    <a:schemeClr val="tx1"/>
                  </a:solidFill>
                  <a:latin typeface="Arial" panose="020B0604020202020204" pitchFamily="34" charset="0"/>
                </a:endParaRPr>
              </a:p>
              <a:p>
                <a:pPr>
                  <a:buClrTx/>
                  <a:buFontTx/>
                  <a:buNone/>
                </a:pPr>
                <a:endParaRPr lang="nl-BE" altLang="nl-BE" sz="1400" dirty="0">
                  <a:latin typeface="Arial" panose="020B0604020202020204" pitchFamily="34" charset="0"/>
                </a:endParaRPr>
              </a:p>
              <a:p>
                <a:pPr>
                  <a:buClrTx/>
                  <a:buFontTx/>
                  <a:buNone/>
                </a:pPr>
                <a14:m>
                  <m:oMathPara xmlns:m="http://schemas.openxmlformats.org/officeDocument/2006/math">
                    <m:oMathParaPr>
                      <m:jc m:val="centerGroup"/>
                    </m:oMathParaPr>
                    <m:oMath xmlns:m="http://schemas.openxmlformats.org/officeDocument/2006/math">
                      <m:sSub>
                        <m:sSubPr>
                          <m:ctrlPr>
                            <a:rPr lang="nl-BE" sz="11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=33,9.0,78</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a:effectLst/>
                          <a:latin typeface="Cambria Math" panose="02040503050406030204" pitchFamily="18" charset="0"/>
                          <a:ea typeface="Calibri" panose="020F0502020204030204" pitchFamily="34" charset="0"/>
                          <a:cs typeface="Times New Roman" panose="02020603050405020304" pitchFamily="18" charset="0"/>
                        </a:rPr>
                        <m:t>+121,6</m:t>
                      </m:r>
                      <m:d>
                        <m:dPr>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0,06</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1100" i="1">
                                  <a:effectLst/>
                                  <a:latin typeface="Cambria Math" panose="02040503050406030204" pitchFamily="18" charset="0"/>
                                </a:rPr>
                              </m:ctrlPr>
                            </m:fPr>
                            <m:num>
                              <m:r>
                                <a:rPr lang="nl-BE" sz="1800" i="1">
                                  <a:effectLst/>
                                  <a:latin typeface="Cambria Math" panose="02040503050406030204" pitchFamily="18" charset="0"/>
                                  <a:ea typeface="Calibri" panose="020F0502020204030204" pitchFamily="34" charset="0"/>
                                  <a:cs typeface="Times New Roman" panose="02020603050405020304" pitchFamily="18" charset="0"/>
                                </a:rPr>
                                <m:t>0,04</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num>
                            <m:den>
                              <m:r>
                                <a:rPr lang="nl-BE" sz="1800" i="1">
                                  <a:effectLst/>
                                  <a:latin typeface="Cambria Math" panose="02040503050406030204" pitchFamily="18" charset="0"/>
                                  <a:ea typeface="Calibri" panose="020F0502020204030204" pitchFamily="34" charset="0"/>
                                  <a:cs typeface="Times New Roman" panose="02020603050405020304" pitchFamily="18" charset="0"/>
                                </a:rPr>
                                <m:t>8</m:t>
                              </m:r>
                            </m:den>
                          </m:f>
                        </m:e>
                      </m:d>
                      <m:r>
                        <a:rPr lang="nl-BE" sz="1800" i="1">
                          <a:effectLst/>
                          <a:latin typeface="Cambria Math" panose="02040503050406030204" pitchFamily="18" charset="0"/>
                          <a:ea typeface="Calibri" panose="020F0502020204030204" pitchFamily="34" charset="0"/>
                          <a:cs typeface="Times New Roman" panose="02020603050405020304" pitchFamily="18" charset="0"/>
                        </a:rPr>
                        <m:t>+10,4.0,01</m:t>
                      </m:r>
                      <m:d>
                        <m:dPr>
                          <m:begChr m:val="["/>
                          <m:endChr m:val="]"/>
                          <m:ctrlPr>
                            <a:rPr lang="nl-BE" sz="1100" i="1">
                              <a:effectLst/>
                              <a:latin typeface="Cambria Math" panose="02040503050406030204" pitchFamily="18" charset="0"/>
                            </a:rPr>
                          </m:ctrlPr>
                        </m:d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−2,51.0,06</m:t>
                      </m:r>
                      <m:d>
                        <m:dPr>
                          <m:begChr m:val="["/>
                          <m:endChr m:val="]"/>
                          <m:ctrlPr>
                            <a:rPr lang="nl-BE" sz="1100" i="1">
                              <a:solidFill>
                                <a:srgbClr val="FF0000"/>
                              </a:solidFill>
                              <a:effectLst/>
                              <a:latin typeface="Cambria Math" panose="02040503050406030204" pitchFamily="18" charset="0"/>
                            </a:rPr>
                          </m:ctrlPr>
                        </m:dPr>
                        <m:e>
                          <m:r>
                            <a:rPr lang="nl-B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𝑘𝑔</m:t>
                          </m:r>
                        </m:e>
                      </m:d>
                      <m:r>
                        <a:rPr lang="nl-BE" sz="1800" i="1">
                          <a:effectLst/>
                          <a:latin typeface="Cambria Math" panose="02040503050406030204" pitchFamily="18" charset="0"/>
                          <a:ea typeface="Calibri" panose="020F0502020204030204" pitchFamily="34" charset="0"/>
                          <a:cs typeface="Times New Roman" panose="02020603050405020304" pitchFamily="18" charset="0"/>
                        </a:rPr>
                        <m:t>=</m:t>
                      </m:r>
                      <m:r>
                        <a:rPr lang="nl-BE"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33,08[</m:t>
                      </m:r>
                      <m:f>
                        <m:fPr>
                          <m:ctrlPr>
                            <a:rPr lang="nl-BE" sz="1100" i="1">
                              <a:solidFill>
                                <a:srgbClr val="FF0000"/>
                              </a:solidFill>
                              <a:effectLst/>
                              <a:latin typeface="Cambria Math" panose="02040503050406030204" pitchFamily="18" charset="0"/>
                            </a:rPr>
                          </m:ctrlPr>
                        </m:fPr>
                        <m:num>
                          <m:r>
                            <a:rPr lang="nl-B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𝑀𝐽</m:t>
                          </m:r>
                        </m:num>
                        <m:den>
                          <m:r>
                            <a:rPr lang="nl-B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𝑘𝑔</m:t>
                          </m:r>
                        </m:den>
                      </m:f>
                      <m:r>
                        <a:rPr lang="nl-BE"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nl-BE" altLang="nl-BE" sz="1400" dirty="0">
                  <a:latin typeface="Arial" panose="020B0604020202020204" pitchFamily="34" charset="0"/>
                </a:endParaRPr>
              </a:p>
            </p:txBody>
          </p:sp>
        </mc:Choice>
        <mc:Fallback xmlns="">
          <p:sp>
            <p:nvSpPr>
              <p:cNvPr id="18" name="Text Box 4">
                <a:extLst>
                  <a:ext uri="{FF2B5EF4-FFF2-40B4-BE49-F238E27FC236}">
                    <a16:creationId xmlns:a16="http://schemas.microsoft.com/office/drawing/2014/main" id="{C41AEBEC-A65A-CAAE-B50D-AD6F0F44B590}"/>
                  </a:ext>
                </a:extLst>
              </p:cNvPr>
              <p:cNvSpPr txBox="1">
                <a:spLocks noRot="1" noChangeAspect="1" noMove="1" noResize="1" noEditPoints="1" noAdjustHandles="1" noChangeArrowheads="1" noChangeShapeType="1" noTextEdit="1"/>
              </p:cNvSpPr>
              <p:nvPr/>
            </p:nvSpPr>
            <p:spPr bwMode="auto">
              <a:xfrm>
                <a:off x="9144000" y="1814114"/>
                <a:ext cx="8915400" cy="7197726"/>
              </a:xfrm>
              <a:prstGeom prst="rect">
                <a:avLst/>
              </a:prstGeom>
              <a:blipFill>
                <a:blip r:embed="rId4"/>
                <a:stretch>
                  <a:fillRect l="-137"/>
                </a:stretch>
              </a:blipFill>
              <a:ln>
                <a:solidFill>
                  <a:schemeClr val="tx1"/>
                </a:solidFill>
              </a:ln>
              <a:effectLst/>
            </p:spPr>
            <p:txBody>
              <a:bodyPr/>
              <a:lstStyle/>
              <a:p>
                <a:r>
                  <a:rPr lang="nl-BE">
                    <a:noFill/>
                  </a:rPr>
                  <a:t> </a:t>
                </a:r>
              </a:p>
            </p:txBody>
          </p:sp>
        </mc:Fallback>
      </mc:AlternateContent>
      <p:sp>
        <p:nvSpPr>
          <p:cNvPr id="19" name="Text Box 8">
            <a:extLst>
              <a:ext uri="{FF2B5EF4-FFF2-40B4-BE49-F238E27FC236}">
                <a16:creationId xmlns:a16="http://schemas.microsoft.com/office/drawing/2014/main" id="{A1CB06D5-2351-D90C-1E37-64B2687EE021}"/>
              </a:ext>
            </a:extLst>
          </p:cNvPr>
          <p:cNvSpPr txBox="1">
            <a:spLocks noChangeArrowheads="1"/>
          </p:cNvSpPr>
          <p:nvPr/>
        </p:nvSpPr>
        <p:spPr bwMode="auto">
          <a:xfrm>
            <a:off x="12495679" y="3455894"/>
            <a:ext cx="4945157" cy="712694"/>
          </a:xfrm>
          <a:prstGeom prst="rect">
            <a:avLst/>
          </a:prstGeom>
          <a:noFill/>
          <a:ln w="936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sz="1400" b="1" dirty="0">
              <a:solidFill>
                <a:srgbClr val="FF0000"/>
              </a:solidFill>
              <a:latin typeface="Arial" panose="020B0604020202020204" pitchFamily="34" charset="0"/>
              <a:cs typeface="Arial" panose="020B0604020202020204" pitchFamily="34" charset="0"/>
            </a:endParaRPr>
          </a:p>
          <a:p>
            <a:pPr algn="ctr">
              <a:buClrTx/>
              <a:buFontTx/>
              <a:buNone/>
            </a:pPr>
            <a:r>
              <a:rPr lang="nl-BE" altLang="nl-BE" sz="1400" b="1" dirty="0">
                <a:solidFill>
                  <a:srgbClr val="FF0000"/>
                </a:solidFill>
                <a:latin typeface="Arial" panose="020B0604020202020204" pitchFamily="34" charset="0"/>
                <a:cs typeface="Arial" panose="020B0604020202020204" pitchFamily="34" charset="0"/>
              </a:rPr>
              <a:t>H</a:t>
            </a:r>
            <a:r>
              <a:rPr lang="nl-BE" altLang="nl-BE" sz="1400" b="1" baseline="-25000" dirty="0">
                <a:solidFill>
                  <a:srgbClr val="FF0000"/>
                </a:solidFill>
                <a:latin typeface="Arial" panose="020B0604020202020204" pitchFamily="34" charset="0"/>
                <a:cs typeface="Arial" panose="020B0604020202020204" pitchFamily="34" charset="0"/>
              </a:rPr>
              <a:t>2</a:t>
            </a:r>
            <a:r>
              <a:rPr lang="nl-BE" altLang="nl-BE" sz="1400" b="1" dirty="0">
                <a:solidFill>
                  <a:srgbClr val="FF0000"/>
                </a:solidFill>
                <a:latin typeface="Arial" panose="020B0604020202020204" pitchFamily="34" charset="0"/>
                <a:cs typeface="Arial" panose="020B0604020202020204" pitchFamily="34" charset="0"/>
              </a:rPr>
              <a:t>O</a:t>
            </a:r>
            <a:r>
              <a:rPr lang="nl-NL" altLang="nl-BE" sz="1400" b="1" dirty="0">
                <a:solidFill>
                  <a:srgbClr val="FF0000"/>
                </a:solidFill>
                <a:latin typeface="Arial" panose="020B0604020202020204" pitchFamily="34" charset="0"/>
                <a:cs typeface="Arial" panose="020B0604020202020204" pitchFamily="34" charset="0"/>
              </a:rPr>
              <a:t> neemt 2,51 MJ/kg warmte op om te verdampen.</a:t>
            </a:r>
          </a:p>
        </p:txBody>
      </p:sp>
    </p:spTree>
    <p:extLst>
      <p:ext uri="{BB962C8B-B14F-4D97-AF65-F5344CB8AC3E}">
        <p14:creationId xmlns:p14="http://schemas.microsoft.com/office/powerpoint/2010/main" val="72849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Overzicht van brandstoffen</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5</a:t>
            </a:fld>
            <a:endParaRPr lang="nl-BE"/>
          </a:p>
        </p:txBody>
      </p:sp>
      <p:graphicFrame>
        <p:nvGraphicFramePr>
          <p:cNvPr id="10" name="Tabel 9">
            <a:extLst>
              <a:ext uri="{FF2B5EF4-FFF2-40B4-BE49-F238E27FC236}">
                <a16:creationId xmlns:a16="http://schemas.microsoft.com/office/drawing/2014/main" id="{E8D04566-71CA-4278-6EC4-5B8526052909}"/>
              </a:ext>
            </a:extLst>
          </p:cNvPr>
          <p:cNvGraphicFramePr>
            <a:graphicFrameLocks noGrp="1"/>
          </p:cNvGraphicFramePr>
          <p:nvPr>
            <p:extLst>
              <p:ext uri="{D42A27DB-BD31-4B8C-83A1-F6EECF244321}">
                <p14:modId xmlns:p14="http://schemas.microsoft.com/office/powerpoint/2010/main" val="3459021415"/>
              </p:ext>
            </p:extLst>
          </p:nvPr>
        </p:nvGraphicFramePr>
        <p:xfrm>
          <a:off x="998692" y="2131547"/>
          <a:ext cx="7940592" cy="3281430"/>
        </p:xfrm>
        <a:graphic>
          <a:graphicData uri="http://schemas.openxmlformats.org/drawingml/2006/table">
            <a:tbl>
              <a:tblPr>
                <a:tableStyleId>{5C22544A-7EE6-4342-B048-85BDC9FD1C3A}</a:tableStyleId>
              </a:tblPr>
              <a:tblGrid>
                <a:gridCol w="1312916">
                  <a:extLst>
                    <a:ext uri="{9D8B030D-6E8A-4147-A177-3AD203B41FA5}">
                      <a16:colId xmlns:a16="http://schemas.microsoft.com/office/drawing/2014/main" val="1886677738"/>
                    </a:ext>
                  </a:extLst>
                </a:gridCol>
                <a:gridCol w="2418838">
                  <a:extLst>
                    <a:ext uri="{9D8B030D-6E8A-4147-A177-3AD203B41FA5}">
                      <a16:colId xmlns:a16="http://schemas.microsoft.com/office/drawing/2014/main" val="391323285"/>
                    </a:ext>
                  </a:extLst>
                </a:gridCol>
                <a:gridCol w="2270957">
                  <a:extLst>
                    <a:ext uri="{9D8B030D-6E8A-4147-A177-3AD203B41FA5}">
                      <a16:colId xmlns:a16="http://schemas.microsoft.com/office/drawing/2014/main" val="2647125417"/>
                    </a:ext>
                  </a:extLst>
                </a:gridCol>
                <a:gridCol w="1937881">
                  <a:extLst>
                    <a:ext uri="{9D8B030D-6E8A-4147-A177-3AD203B41FA5}">
                      <a16:colId xmlns:a16="http://schemas.microsoft.com/office/drawing/2014/main" val="3379754086"/>
                    </a:ext>
                  </a:extLst>
                </a:gridCol>
              </a:tblGrid>
              <a:tr h="328143">
                <a:tc>
                  <a:txBody>
                    <a:bodyPr/>
                    <a:lstStyle/>
                    <a:p>
                      <a:pPr algn="l" fontAlgn="b"/>
                      <a:endParaRPr lang="nl-BE" sz="2000" b="0" i="0" u="none" strike="noStrike" dirty="0">
                        <a:solidFill>
                          <a:srgbClr val="000000"/>
                        </a:solidFill>
                        <a:effectLst/>
                        <a:latin typeface="+mn-lt"/>
                      </a:endParaRPr>
                    </a:p>
                  </a:txBody>
                  <a:tcPr marL="9525" marR="9525" marT="9525" marB="0" anchor="b"/>
                </a:tc>
                <a:tc>
                  <a:txBody>
                    <a:bodyPr/>
                    <a:lstStyle/>
                    <a:p>
                      <a:pPr algn="ctr" fontAlgn="ctr"/>
                      <a:r>
                        <a:rPr lang="nl-BE" sz="2000" b="1" u="none" strike="noStrike" dirty="0">
                          <a:effectLst/>
                          <a:latin typeface="+mn-lt"/>
                        </a:rPr>
                        <a:t>Verbrandingswarmte</a:t>
                      </a:r>
                    </a:p>
                  </a:txBody>
                  <a:tcPr marL="9525" marR="9525" marT="9525" marB="0" anchor="ctr"/>
                </a:tc>
                <a:tc>
                  <a:txBody>
                    <a:bodyPr/>
                    <a:lstStyle/>
                    <a:p>
                      <a:pPr algn="ctr" fontAlgn="ctr"/>
                      <a:r>
                        <a:rPr lang="nl-BE" sz="2000" b="1" u="none" strike="noStrike" dirty="0">
                          <a:effectLst/>
                          <a:latin typeface="+mn-lt"/>
                        </a:rPr>
                        <a:t>Stookwarmte</a:t>
                      </a:r>
                      <a:endParaRPr lang="nl-BE" sz="2000" b="1" i="0" u="none" strike="noStrike" dirty="0">
                        <a:solidFill>
                          <a:srgbClr val="000000"/>
                        </a:solidFill>
                        <a:effectLst/>
                        <a:latin typeface="+mn-lt"/>
                      </a:endParaRPr>
                    </a:p>
                  </a:txBody>
                  <a:tcPr marL="9525" marR="9525" marT="9525" marB="0" anchor="ctr"/>
                </a:tc>
                <a:tc>
                  <a:txBody>
                    <a:bodyPr/>
                    <a:lstStyle/>
                    <a:p>
                      <a:pPr algn="ctr" fontAlgn="b"/>
                      <a:r>
                        <a:rPr lang="nl-NL" sz="2000" b="1" i="0" u="none" strike="noStrike" dirty="0">
                          <a:solidFill>
                            <a:srgbClr val="000000"/>
                          </a:solidFill>
                          <a:effectLst/>
                          <a:latin typeface="+mn-lt"/>
                        </a:rPr>
                        <a:t>Verschil</a:t>
                      </a:r>
                      <a:endParaRPr lang="nl-BE" sz="2000" b="1"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868568662"/>
                  </a:ext>
                </a:extLst>
              </a:tr>
              <a:tr h="328143">
                <a:tc>
                  <a:txBody>
                    <a:bodyPr/>
                    <a:lstStyle/>
                    <a:p>
                      <a:pPr algn="l" fontAlgn="b"/>
                      <a:r>
                        <a:rPr lang="nl-BE" sz="2000" b="1" u="none" strike="noStrike" dirty="0">
                          <a:effectLst/>
                          <a:latin typeface="+mn-lt"/>
                        </a:rPr>
                        <a:t>Brandstof</a:t>
                      </a:r>
                      <a:endParaRPr lang="nl-BE" sz="2000" b="1" i="0" u="none" strike="noStrike" dirty="0">
                        <a:solidFill>
                          <a:srgbClr val="000000"/>
                        </a:solidFill>
                        <a:effectLst/>
                        <a:latin typeface="+mn-lt"/>
                      </a:endParaRPr>
                    </a:p>
                  </a:txBody>
                  <a:tcPr marL="9525" marR="9525" marT="9525" marB="0" anchor="b"/>
                </a:tc>
                <a:tc>
                  <a:txBody>
                    <a:bodyPr/>
                    <a:lstStyle/>
                    <a:p>
                      <a:pPr algn="ctr" fontAlgn="ctr"/>
                      <a:r>
                        <a:rPr lang="nl-BE" sz="2000" u="none" strike="noStrike">
                          <a:effectLst/>
                          <a:latin typeface="+mn-lt"/>
                        </a:rPr>
                        <a:t>[MJ/kg]</a:t>
                      </a:r>
                      <a:endParaRPr lang="nl-BE" sz="2000" b="0" i="0" u="none" strike="noStrike">
                        <a:solidFill>
                          <a:srgbClr val="000000"/>
                        </a:solidFill>
                        <a:effectLst/>
                        <a:latin typeface="+mn-lt"/>
                      </a:endParaRPr>
                    </a:p>
                  </a:txBody>
                  <a:tcPr marL="9525" marR="9525" marT="9525" marB="0" anchor="ctr"/>
                </a:tc>
                <a:tc>
                  <a:txBody>
                    <a:bodyPr/>
                    <a:lstStyle/>
                    <a:p>
                      <a:pPr algn="ctr" fontAlgn="ctr"/>
                      <a:r>
                        <a:rPr lang="nl-BE" sz="2000" u="none" strike="noStrike" dirty="0">
                          <a:effectLst/>
                          <a:latin typeface="+mn-lt"/>
                        </a:rPr>
                        <a:t>[MJ/kg]</a:t>
                      </a:r>
                      <a:endParaRPr lang="nl-BE" sz="2000" b="0" i="0" u="none" strike="noStrike" dirty="0">
                        <a:solidFill>
                          <a:srgbClr val="000000"/>
                        </a:solidFill>
                        <a:effectLst/>
                        <a:latin typeface="+mn-lt"/>
                      </a:endParaRPr>
                    </a:p>
                  </a:txBody>
                  <a:tcPr marL="9525" marR="9525" marT="9525" marB="0" anchor="ctr"/>
                </a:tc>
                <a:tc>
                  <a:txBody>
                    <a:bodyPr/>
                    <a:lstStyle/>
                    <a:p>
                      <a:pPr algn="ctr" fontAlgn="b"/>
                      <a:endParaRPr lang="nl-BE"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887888526"/>
                  </a:ext>
                </a:extLst>
              </a:tr>
              <a:tr h="328143">
                <a:tc>
                  <a:txBody>
                    <a:bodyPr/>
                    <a:lstStyle/>
                    <a:p>
                      <a:pPr algn="r" fontAlgn="b"/>
                      <a:r>
                        <a:rPr lang="nl-BE" sz="2000" u="none" strike="noStrike" dirty="0">
                          <a:effectLst/>
                          <a:latin typeface="+mn-lt"/>
                        </a:rPr>
                        <a:t>Steenkool</a:t>
                      </a:r>
                      <a:endParaRPr lang="nl-BE" sz="2000" b="0" i="0" u="none" strike="noStrike" dirty="0">
                        <a:solidFill>
                          <a:srgbClr val="000000"/>
                        </a:solidFill>
                        <a:effectLst/>
                        <a:latin typeface="+mn-lt"/>
                      </a:endParaRPr>
                    </a:p>
                  </a:txBody>
                  <a:tcPr marL="9525" marR="9525" marT="9525" marB="0" anchor="b"/>
                </a:tc>
                <a:tc>
                  <a:txBody>
                    <a:bodyPr/>
                    <a:lstStyle/>
                    <a:p>
                      <a:pPr algn="ctr" fontAlgn="ctr"/>
                      <a:r>
                        <a:rPr lang="nl-BE" sz="2000" u="none" strike="noStrike">
                          <a:effectLst/>
                          <a:latin typeface="+mn-lt"/>
                        </a:rPr>
                        <a:t>34,1</a:t>
                      </a:r>
                      <a:endParaRPr lang="nl-BE" sz="2000" b="0" i="0" u="none" strike="noStrike">
                        <a:solidFill>
                          <a:srgbClr val="000000"/>
                        </a:solidFill>
                        <a:effectLst/>
                        <a:latin typeface="+mn-lt"/>
                      </a:endParaRPr>
                    </a:p>
                  </a:txBody>
                  <a:tcPr marL="9525" marR="9525" marT="9525" marB="0" anchor="ctr"/>
                </a:tc>
                <a:tc>
                  <a:txBody>
                    <a:bodyPr/>
                    <a:lstStyle/>
                    <a:p>
                      <a:pPr algn="ctr" fontAlgn="ctr"/>
                      <a:r>
                        <a:rPr lang="nl-BE" sz="2000" u="none" strike="noStrike">
                          <a:effectLst/>
                          <a:latin typeface="+mn-lt"/>
                        </a:rPr>
                        <a:t>33,3</a:t>
                      </a:r>
                      <a:endParaRPr lang="nl-BE" sz="2000" b="0" i="0" u="none" strike="noStrike">
                        <a:solidFill>
                          <a:srgbClr val="000000"/>
                        </a:solidFill>
                        <a:effectLst/>
                        <a:latin typeface="+mn-lt"/>
                      </a:endParaRPr>
                    </a:p>
                  </a:txBody>
                  <a:tcPr marL="9525" marR="9525" marT="9525" marB="0" anchor="ctr"/>
                </a:tc>
                <a:tc>
                  <a:txBody>
                    <a:bodyPr/>
                    <a:lstStyle/>
                    <a:p>
                      <a:pPr algn="ctr" fontAlgn="b"/>
                      <a:r>
                        <a:rPr lang="nl-BE" sz="2000" u="none" strike="noStrike">
                          <a:effectLst/>
                          <a:latin typeface="+mn-lt"/>
                        </a:rPr>
                        <a:t>2,40%</a:t>
                      </a:r>
                      <a:endParaRPr lang="nl-BE"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814196431"/>
                  </a:ext>
                </a:extLst>
              </a:tr>
              <a:tr h="328143">
                <a:tc>
                  <a:txBody>
                    <a:bodyPr/>
                    <a:lstStyle/>
                    <a:p>
                      <a:pPr algn="r" fontAlgn="b"/>
                      <a:r>
                        <a:rPr lang="nl-BE" sz="2000" u="none" strike="noStrike" dirty="0">
                          <a:effectLst/>
                          <a:latin typeface="+mn-lt"/>
                        </a:rPr>
                        <a:t>Methaan</a:t>
                      </a:r>
                      <a:endParaRPr lang="nl-BE" sz="2000" b="0" i="0" u="none" strike="noStrike" dirty="0">
                        <a:solidFill>
                          <a:srgbClr val="000000"/>
                        </a:solidFill>
                        <a:effectLst/>
                        <a:latin typeface="+mn-lt"/>
                      </a:endParaRPr>
                    </a:p>
                  </a:txBody>
                  <a:tcPr marL="9525" marR="9525" marT="9525" marB="0" anchor="b"/>
                </a:tc>
                <a:tc>
                  <a:txBody>
                    <a:bodyPr/>
                    <a:lstStyle/>
                    <a:p>
                      <a:pPr algn="ctr" fontAlgn="ctr"/>
                      <a:r>
                        <a:rPr lang="nl-BE" sz="2000" u="none" strike="noStrike" dirty="0">
                          <a:effectLst/>
                          <a:latin typeface="+mn-lt"/>
                        </a:rPr>
                        <a:t>55,5</a:t>
                      </a:r>
                      <a:endParaRPr lang="nl-BE" sz="2000" b="0" i="0" u="none" strike="noStrike" dirty="0">
                        <a:solidFill>
                          <a:srgbClr val="000000"/>
                        </a:solidFill>
                        <a:effectLst/>
                        <a:latin typeface="+mn-lt"/>
                      </a:endParaRPr>
                    </a:p>
                  </a:txBody>
                  <a:tcPr marL="9525" marR="9525" marT="9525" marB="0" anchor="ctr"/>
                </a:tc>
                <a:tc>
                  <a:txBody>
                    <a:bodyPr/>
                    <a:lstStyle/>
                    <a:p>
                      <a:pPr algn="ctr" fontAlgn="ctr"/>
                      <a:r>
                        <a:rPr lang="nl-BE" sz="2000" u="none" strike="noStrike" dirty="0">
                          <a:effectLst/>
                          <a:latin typeface="+mn-lt"/>
                        </a:rPr>
                        <a:t>50,1</a:t>
                      </a:r>
                      <a:endParaRPr lang="nl-BE" sz="2000" b="0" i="0" u="none" strike="noStrike" dirty="0">
                        <a:solidFill>
                          <a:srgbClr val="000000"/>
                        </a:solidFill>
                        <a:effectLst/>
                        <a:latin typeface="+mn-lt"/>
                      </a:endParaRPr>
                    </a:p>
                  </a:txBody>
                  <a:tcPr marL="9525" marR="9525" marT="9525" marB="0" anchor="ctr"/>
                </a:tc>
                <a:tc>
                  <a:txBody>
                    <a:bodyPr/>
                    <a:lstStyle/>
                    <a:p>
                      <a:pPr algn="ctr" fontAlgn="b"/>
                      <a:r>
                        <a:rPr lang="nl-BE" sz="2000" u="none" strike="noStrike" dirty="0">
                          <a:effectLst/>
                          <a:latin typeface="+mn-lt"/>
                        </a:rPr>
                        <a:t>10,78%</a:t>
                      </a:r>
                      <a:endParaRPr lang="nl-BE"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529025615"/>
                  </a:ext>
                </a:extLst>
              </a:tr>
              <a:tr h="328143">
                <a:tc>
                  <a:txBody>
                    <a:bodyPr/>
                    <a:lstStyle/>
                    <a:p>
                      <a:pPr algn="r" fontAlgn="b"/>
                      <a:r>
                        <a:rPr lang="nl-BE" sz="2000" u="none" strike="noStrike">
                          <a:effectLst/>
                          <a:latin typeface="+mn-lt"/>
                        </a:rPr>
                        <a:t>Aardgas</a:t>
                      </a:r>
                      <a:endParaRPr lang="nl-BE" sz="2000" b="0" i="0" u="none" strike="noStrike">
                        <a:solidFill>
                          <a:srgbClr val="000000"/>
                        </a:solidFill>
                        <a:effectLst/>
                        <a:latin typeface="+mn-lt"/>
                      </a:endParaRPr>
                    </a:p>
                  </a:txBody>
                  <a:tcPr marL="9525" marR="9525" marT="9525" marB="0" anchor="b"/>
                </a:tc>
                <a:tc>
                  <a:txBody>
                    <a:bodyPr/>
                    <a:lstStyle/>
                    <a:p>
                      <a:pPr algn="ctr" fontAlgn="ctr"/>
                      <a:r>
                        <a:rPr lang="nl-BE" sz="2000" u="none" strike="noStrike" dirty="0">
                          <a:effectLst/>
                          <a:latin typeface="+mn-lt"/>
                        </a:rPr>
                        <a:t>42,5</a:t>
                      </a:r>
                      <a:endParaRPr lang="nl-BE" sz="2000" b="0" i="0" u="none" strike="noStrike" dirty="0">
                        <a:solidFill>
                          <a:srgbClr val="000000"/>
                        </a:solidFill>
                        <a:effectLst/>
                        <a:latin typeface="+mn-lt"/>
                      </a:endParaRPr>
                    </a:p>
                  </a:txBody>
                  <a:tcPr marL="9525" marR="9525" marT="9525" marB="0" anchor="ctr"/>
                </a:tc>
                <a:tc>
                  <a:txBody>
                    <a:bodyPr/>
                    <a:lstStyle/>
                    <a:p>
                      <a:pPr algn="ctr" fontAlgn="ctr"/>
                      <a:r>
                        <a:rPr lang="nl-BE" sz="2000" u="none" strike="noStrike">
                          <a:effectLst/>
                          <a:latin typeface="+mn-lt"/>
                        </a:rPr>
                        <a:t>38,1</a:t>
                      </a:r>
                      <a:endParaRPr lang="nl-BE" sz="2000" b="0" i="0" u="none" strike="noStrike">
                        <a:solidFill>
                          <a:srgbClr val="000000"/>
                        </a:solidFill>
                        <a:effectLst/>
                        <a:latin typeface="+mn-lt"/>
                      </a:endParaRPr>
                    </a:p>
                  </a:txBody>
                  <a:tcPr marL="9525" marR="9525" marT="9525" marB="0" anchor="ctr"/>
                </a:tc>
                <a:tc>
                  <a:txBody>
                    <a:bodyPr/>
                    <a:lstStyle/>
                    <a:p>
                      <a:pPr algn="ctr" fontAlgn="b"/>
                      <a:r>
                        <a:rPr lang="nl-BE" sz="2000" u="none" strike="noStrike">
                          <a:effectLst/>
                          <a:latin typeface="+mn-lt"/>
                        </a:rPr>
                        <a:t>11,55%</a:t>
                      </a:r>
                      <a:endParaRPr lang="nl-BE"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417121692"/>
                  </a:ext>
                </a:extLst>
              </a:tr>
              <a:tr h="328143">
                <a:tc>
                  <a:txBody>
                    <a:bodyPr/>
                    <a:lstStyle/>
                    <a:p>
                      <a:pPr algn="r" fontAlgn="b"/>
                      <a:r>
                        <a:rPr lang="nl-BE" sz="2000" u="none" strike="noStrike" dirty="0">
                          <a:effectLst/>
                          <a:latin typeface="+mn-lt"/>
                        </a:rPr>
                        <a:t>Aardgas</a:t>
                      </a:r>
                      <a:endParaRPr lang="nl-BE" sz="2000" b="0" i="0" u="none" strike="noStrike" dirty="0">
                        <a:solidFill>
                          <a:srgbClr val="000000"/>
                        </a:solidFill>
                        <a:effectLst/>
                        <a:latin typeface="+mn-lt"/>
                      </a:endParaRPr>
                    </a:p>
                  </a:txBody>
                  <a:tcPr marL="9525" marR="9525" marT="9525" marB="0" anchor="b"/>
                </a:tc>
                <a:tc>
                  <a:txBody>
                    <a:bodyPr/>
                    <a:lstStyle/>
                    <a:p>
                      <a:pPr algn="ctr" fontAlgn="ctr"/>
                      <a:r>
                        <a:rPr lang="nl-BE" sz="2000" u="none" strike="noStrike" dirty="0">
                          <a:effectLst/>
                          <a:latin typeface="+mn-lt"/>
                        </a:rPr>
                        <a:t>37,2</a:t>
                      </a:r>
                      <a:endParaRPr lang="nl-BE" sz="2000" b="0" i="0" u="none" strike="noStrike" dirty="0">
                        <a:solidFill>
                          <a:srgbClr val="000000"/>
                        </a:solidFill>
                        <a:effectLst/>
                        <a:latin typeface="+mn-lt"/>
                      </a:endParaRPr>
                    </a:p>
                  </a:txBody>
                  <a:tcPr marL="9525" marR="9525" marT="9525" marB="0" anchor="ctr"/>
                </a:tc>
                <a:tc>
                  <a:txBody>
                    <a:bodyPr/>
                    <a:lstStyle/>
                    <a:p>
                      <a:pPr algn="ctr" fontAlgn="ctr"/>
                      <a:r>
                        <a:rPr lang="nl-BE" sz="2000" u="none" strike="noStrike" dirty="0">
                          <a:effectLst/>
                          <a:latin typeface="+mn-lt"/>
                        </a:rPr>
                        <a:t>33,5</a:t>
                      </a:r>
                      <a:endParaRPr lang="nl-BE" sz="2000" b="0" i="0" u="none" strike="noStrike" dirty="0">
                        <a:solidFill>
                          <a:srgbClr val="000000"/>
                        </a:solidFill>
                        <a:effectLst/>
                        <a:latin typeface="+mn-lt"/>
                      </a:endParaRPr>
                    </a:p>
                  </a:txBody>
                  <a:tcPr marL="9525" marR="9525" marT="9525" marB="0" anchor="ctr"/>
                </a:tc>
                <a:tc>
                  <a:txBody>
                    <a:bodyPr/>
                    <a:lstStyle/>
                    <a:p>
                      <a:pPr algn="ctr" fontAlgn="b"/>
                      <a:r>
                        <a:rPr lang="nl-BE" sz="2000" u="none" strike="noStrike">
                          <a:effectLst/>
                          <a:latin typeface="+mn-lt"/>
                        </a:rPr>
                        <a:t>11,04%</a:t>
                      </a:r>
                      <a:endParaRPr lang="nl-BE"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2221729499"/>
                  </a:ext>
                </a:extLst>
              </a:tr>
              <a:tr h="328143">
                <a:tc>
                  <a:txBody>
                    <a:bodyPr/>
                    <a:lstStyle/>
                    <a:p>
                      <a:pPr algn="r" fontAlgn="b"/>
                      <a:r>
                        <a:rPr lang="nl-BE" sz="2000" u="none" strike="noStrike">
                          <a:effectLst/>
                          <a:latin typeface="+mn-lt"/>
                        </a:rPr>
                        <a:t>Propaan</a:t>
                      </a:r>
                      <a:endParaRPr lang="nl-BE" sz="2000" b="0" i="0" u="none" strike="noStrike">
                        <a:solidFill>
                          <a:srgbClr val="000000"/>
                        </a:solidFill>
                        <a:effectLst/>
                        <a:latin typeface="+mn-lt"/>
                      </a:endParaRPr>
                    </a:p>
                  </a:txBody>
                  <a:tcPr marL="9525" marR="9525" marT="9525" marB="0" anchor="b"/>
                </a:tc>
                <a:tc>
                  <a:txBody>
                    <a:bodyPr/>
                    <a:lstStyle/>
                    <a:p>
                      <a:pPr algn="ctr" fontAlgn="ctr"/>
                      <a:r>
                        <a:rPr lang="nl-BE" sz="2000" u="none" strike="noStrike">
                          <a:effectLst/>
                          <a:latin typeface="+mn-lt"/>
                        </a:rPr>
                        <a:t>48,9</a:t>
                      </a:r>
                      <a:endParaRPr lang="nl-BE" sz="2000" b="0" i="0" u="none" strike="noStrike">
                        <a:solidFill>
                          <a:srgbClr val="000000"/>
                        </a:solidFill>
                        <a:effectLst/>
                        <a:latin typeface="+mn-lt"/>
                      </a:endParaRPr>
                    </a:p>
                  </a:txBody>
                  <a:tcPr marL="9525" marR="9525" marT="9525" marB="0" anchor="ctr"/>
                </a:tc>
                <a:tc>
                  <a:txBody>
                    <a:bodyPr/>
                    <a:lstStyle/>
                    <a:p>
                      <a:pPr algn="ctr" fontAlgn="ctr"/>
                      <a:r>
                        <a:rPr lang="nl-BE" sz="2000" u="none" strike="noStrike" dirty="0">
                          <a:effectLst/>
                          <a:latin typeface="+mn-lt"/>
                        </a:rPr>
                        <a:t>45,8</a:t>
                      </a:r>
                      <a:endParaRPr lang="nl-BE" sz="2000" b="0" i="0" u="none" strike="noStrike" dirty="0">
                        <a:solidFill>
                          <a:srgbClr val="000000"/>
                        </a:solidFill>
                        <a:effectLst/>
                        <a:latin typeface="+mn-lt"/>
                      </a:endParaRPr>
                    </a:p>
                  </a:txBody>
                  <a:tcPr marL="9525" marR="9525" marT="9525" marB="0" anchor="ctr"/>
                </a:tc>
                <a:tc>
                  <a:txBody>
                    <a:bodyPr/>
                    <a:lstStyle/>
                    <a:p>
                      <a:pPr algn="ctr" fontAlgn="b"/>
                      <a:r>
                        <a:rPr lang="nl-BE" sz="2000" u="none" strike="noStrike">
                          <a:effectLst/>
                          <a:latin typeface="+mn-lt"/>
                        </a:rPr>
                        <a:t>6,77%</a:t>
                      </a:r>
                      <a:endParaRPr lang="nl-BE"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4058570434"/>
                  </a:ext>
                </a:extLst>
              </a:tr>
              <a:tr h="328143">
                <a:tc>
                  <a:txBody>
                    <a:bodyPr/>
                    <a:lstStyle/>
                    <a:p>
                      <a:pPr algn="r" fontAlgn="b"/>
                      <a:r>
                        <a:rPr lang="nl-BE" sz="2000" u="none" strike="noStrike">
                          <a:effectLst/>
                          <a:latin typeface="+mn-lt"/>
                        </a:rPr>
                        <a:t>Benzine</a:t>
                      </a:r>
                      <a:endParaRPr lang="nl-BE" sz="2000" b="0" i="0" u="none" strike="noStrike">
                        <a:solidFill>
                          <a:srgbClr val="000000"/>
                        </a:solidFill>
                        <a:effectLst/>
                        <a:latin typeface="+mn-lt"/>
                      </a:endParaRPr>
                    </a:p>
                  </a:txBody>
                  <a:tcPr marL="9525" marR="9525" marT="9525" marB="0" anchor="b"/>
                </a:tc>
                <a:tc>
                  <a:txBody>
                    <a:bodyPr/>
                    <a:lstStyle/>
                    <a:p>
                      <a:pPr algn="ctr" fontAlgn="ctr"/>
                      <a:r>
                        <a:rPr lang="nl-BE" sz="2000" u="none" strike="noStrike">
                          <a:effectLst/>
                          <a:latin typeface="+mn-lt"/>
                        </a:rPr>
                        <a:t>46,7</a:t>
                      </a:r>
                      <a:endParaRPr lang="nl-BE" sz="2000" b="0" i="0" u="none" strike="noStrike">
                        <a:solidFill>
                          <a:srgbClr val="000000"/>
                        </a:solidFill>
                        <a:effectLst/>
                        <a:latin typeface="+mn-lt"/>
                      </a:endParaRPr>
                    </a:p>
                  </a:txBody>
                  <a:tcPr marL="9525" marR="9525" marT="9525" marB="0" anchor="ctr"/>
                </a:tc>
                <a:tc>
                  <a:txBody>
                    <a:bodyPr/>
                    <a:lstStyle/>
                    <a:p>
                      <a:pPr algn="ctr" fontAlgn="ctr"/>
                      <a:r>
                        <a:rPr lang="nl-BE" sz="2000" u="none" strike="noStrike" dirty="0">
                          <a:effectLst/>
                          <a:latin typeface="+mn-lt"/>
                        </a:rPr>
                        <a:t>42,5</a:t>
                      </a:r>
                      <a:endParaRPr lang="nl-BE" sz="2000" b="0" i="0" u="none" strike="noStrike" dirty="0">
                        <a:solidFill>
                          <a:srgbClr val="000000"/>
                        </a:solidFill>
                        <a:effectLst/>
                        <a:latin typeface="+mn-lt"/>
                      </a:endParaRPr>
                    </a:p>
                  </a:txBody>
                  <a:tcPr marL="9525" marR="9525" marT="9525" marB="0" anchor="ctr"/>
                </a:tc>
                <a:tc>
                  <a:txBody>
                    <a:bodyPr/>
                    <a:lstStyle/>
                    <a:p>
                      <a:pPr algn="ctr" fontAlgn="b"/>
                      <a:r>
                        <a:rPr lang="nl-BE" sz="2000" u="none" strike="noStrike">
                          <a:effectLst/>
                          <a:latin typeface="+mn-lt"/>
                        </a:rPr>
                        <a:t>9,88%</a:t>
                      </a:r>
                      <a:endParaRPr lang="nl-BE" sz="2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320056047"/>
                  </a:ext>
                </a:extLst>
              </a:tr>
              <a:tr h="328143">
                <a:tc>
                  <a:txBody>
                    <a:bodyPr/>
                    <a:lstStyle/>
                    <a:p>
                      <a:pPr algn="r" fontAlgn="b"/>
                      <a:r>
                        <a:rPr lang="nl-BE" sz="2000" u="none" strike="noStrike" dirty="0">
                          <a:effectLst/>
                          <a:latin typeface="+mn-lt"/>
                        </a:rPr>
                        <a:t>Stookolie</a:t>
                      </a:r>
                      <a:endParaRPr lang="nl-BE" sz="2000" b="0" i="0" u="none" strike="noStrike" dirty="0">
                        <a:solidFill>
                          <a:srgbClr val="000000"/>
                        </a:solidFill>
                        <a:effectLst/>
                        <a:latin typeface="+mn-lt"/>
                      </a:endParaRPr>
                    </a:p>
                  </a:txBody>
                  <a:tcPr marL="9525" marR="9525" marT="9525" marB="0" anchor="b"/>
                </a:tc>
                <a:tc>
                  <a:txBody>
                    <a:bodyPr/>
                    <a:lstStyle/>
                    <a:p>
                      <a:pPr algn="ctr" fontAlgn="ctr"/>
                      <a:r>
                        <a:rPr lang="nl-BE" sz="2000" u="none" strike="noStrike">
                          <a:effectLst/>
                          <a:latin typeface="+mn-lt"/>
                        </a:rPr>
                        <a:t>45,9</a:t>
                      </a:r>
                      <a:endParaRPr lang="nl-BE" sz="2000" b="0" i="0" u="none" strike="noStrike">
                        <a:solidFill>
                          <a:srgbClr val="000000"/>
                        </a:solidFill>
                        <a:effectLst/>
                        <a:latin typeface="+mn-lt"/>
                      </a:endParaRPr>
                    </a:p>
                  </a:txBody>
                  <a:tcPr marL="9525" marR="9525" marT="9525" marB="0" anchor="ctr"/>
                </a:tc>
                <a:tc>
                  <a:txBody>
                    <a:bodyPr/>
                    <a:lstStyle/>
                    <a:p>
                      <a:pPr algn="ctr" fontAlgn="ctr"/>
                      <a:r>
                        <a:rPr lang="nl-BE" sz="2000" u="none" strike="noStrike" dirty="0">
                          <a:effectLst/>
                          <a:latin typeface="+mn-lt"/>
                        </a:rPr>
                        <a:t>43</a:t>
                      </a:r>
                      <a:endParaRPr lang="nl-BE" sz="2000" b="0" i="0" u="none" strike="noStrike" dirty="0">
                        <a:solidFill>
                          <a:srgbClr val="000000"/>
                        </a:solidFill>
                        <a:effectLst/>
                        <a:latin typeface="+mn-lt"/>
                      </a:endParaRPr>
                    </a:p>
                  </a:txBody>
                  <a:tcPr marL="9525" marR="9525" marT="9525" marB="0" anchor="ctr"/>
                </a:tc>
                <a:tc>
                  <a:txBody>
                    <a:bodyPr/>
                    <a:lstStyle/>
                    <a:p>
                      <a:pPr algn="ctr" fontAlgn="b"/>
                      <a:r>
                        <a:rPr lang="nl-BE" sz="2000" u="none" strike="noStrike" dirty="0">
                          <a:effectLst/>
                          <a:latin typeface="+mn-lt"/>
                        </a:rPr>
                        <a:t>6,74%</a:t>
                      </a:r>
                      <a:endParaRPr lang="nl-BE"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193787240"/>
                  </a:ext>
                </a:extLst>
              </a:tr>
              <a:tr h="328143">
                <a:tc>
                  <a:txBody>
                    <a:bodyPr/>
                    <a:lstStyle/>
                    <a:p>
                      <a:pPr algn="r" fontAlgn="b"/>
                      <a:r>
                        <a:rPr lang="nl-BE" sz="2000" u="none" strike="noStrike" dirty="0">
                          <a:effectLst/>
                          <a:latin typeface="+mn-lt"/>
                        </a:rPr>
                        <a:t>Waterstof</a:t>
                      </a:r>
                      <a:endParaRPr lang="nl-BE" sz="2000" b="0" i="0" u="none" strike="noStrike" dirty="0">
                        <a:solidFill>
                          <a:srgbClr val="000000"/>
                        </a:solidFill>
                        <a:effectLst/>
                        <a:latin typeface="+mn-lt"/>
                      </a:endParaRPr>
                    </a:p>
                  </a:txBody>
                  <a:tcPr marL="9525" marR="9525" marT="9525" marB="0" anchor="b"/>
                </a:tc>
                <a:tc>
                  <a:txBody>
                    <a:bodyPr/>
                    <a:lstStyle/>
                    <a:p>
                      <a:pPr algn="ctr" fontAlgn="ctr"/>
                      <a:r>
                        <a:rPr lang="nl-BE" sz="2000" u="none" strike="noStrike">
                          <a:effectLst/>
                          <a:latin typeface="+mn-lt"/>
                        </a:rPr>
                        <a:t>141,9</a:t>
                      </a:r>
                      <a:endParaRPr lang="nl-BE" sz="2000" b="0" i="0" u="none" strike="noStrike">
                        <a:solidFill>
                          <a:srgbClr val="000000"/>
                        </a:solidFill>
                        <a:effectLst/>
                        <a:latin typeface="+mn-lt"/>
                      </a:endParaRPr>
                    </a:p>
                  </a:txBody>
                  <a:tcPr marL="9525" marR="9525" marT="9525" marB="0" anchor="ctr"/>
                </a:tc>
                <a:tc>
                  <a:txBody>
                    <a:bodyPr/>
                    <a:lstStyle/>
                    <a:p>
                      <a:pPr algn="ctr" fontAlgn="ctr"/>
                      <a:r>
                        <a:rPr lang="nl-BE" sz="2000" u="none" strike="noStrike">
                          <a:effectLst/>
                          <a:latin typeface="+mn-lt"/>
                        </a:rPr>
                        <a:t>120,1</a:t>
                      </a:r>
                      <a:endParaRPr lang="nl-BE" sz="2000" b="0" i="0" u="none" strike="noStrike">
                        <a:solidFill>
                          <a:srgbClr val="000000"/>
                        </a:solidFill>
                        <a:effectLst/>
                        <a:latin typeface="+mn-lt"/>
                      </a:endParaRPr>
                    </a:p>
                  </a:txBody>
                  <a:tcPr marL="9525" marR="9525" marT="9525" marB="0" anchor="ctr"/>
                </a:tc>
                <a:tc>
                  <a:txBody>
                    <a:bodyPr/>
                    <a:lstStyle/>
                    <a:p>
                      <a:pPr algn="ctr" fontAlgn="b"/>
                      <a:r>
                        <a:rPr lang="nl-BE" sz="2000" u="none" strike="noStrike" dirty="0">
                          <a:effectLst/>
                          <a:latin typeface="+mn-lt"/>
                        </a:rPr>
                        <a:t>18,15%</a:t>
                      </a:r>
                      <a:endParaRPr lang="nl-BE"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542159290"/>
                  </a:ext>
                </a:extLst>
              </a:tr>
            </a:tbl>
          </a:graphicData>
        </a:graphic>
      </p:graphicFrame>
      <p:sp>
        <p:nvSpPr>
          <p:cNvPr id="12" name="Tekstvak 11">
            <a:extLst>
              <a:ext uri="{FF2B5EF4-FFF2-40B4-BE49-F238E27FC236}">
                <a16:creationId xmlns:a16="http://schemas.microsoft.com/office/drawing/2014/main" id="{E2EAEFC7-D18E-4589-1A12-A186AEA23C7F}"/>
              </a:ext>
            </a:extLst>
          </p:cNvPr>
          <p:cNvSpPr txBox="1"/>
          <p:nvPr/>
        </p:nvSpPr>
        <p:spPr>
          <a:xfrm>
            <a:off x="1057275" y="6025286"/>
            <a:ext cx="9174480" cy="553998"/>
          </a:xfrm>
          <a:prstGeom prst="rect">
            <a:avLst/>
          </a:prstGeom>
          <a:solidFill>
            <a:schemeClr val="accent3"/>
          </a:solidFill>
        </p:spPr>
        <p:txBody>
          <a:bodyPr wrap="square">
            <a:spAutoFit/>
          </a:bodyPr>
          <a:lstStyle/>
          <a:p>
            <a:r>
              <a:rPr lang="nl-NL" sz="3000" dirty="0">
                <a:solidFill>
                  <a:srgbClr val="FF0000"/>
                </a:solidFill>
                <a:latin typeface="+mj-lt"/>
              </a:rPr>
              <a:t>Calorische bovenwaarde </a:t>
            </a:r>
            <a:r>
              <a:rPr lang="nl-NL" sz="1800" b="0" i="0" dirty="0">
                <a:solidFill>
                  <a:srgbClr val="202122"/>
                </a:solidFill>
                <a:effectLst/>
                <a:latin typeface="+mj-lt"/>
              </a:rPr>
              <a:t>Dit is de verbrandingswaarde van een brandstof.</a:t>
            </a:r>
            <a:endParaRPr lang="nl-BE" dirty="0"/>
          </a:p>
        </p:txBody>
      </p:sp>
      <p:sp>
        <p:nvSpPr>
          <p:cNvPr id="15" name="Tekstvak 14">
            <a:extLst>
              <a:ext uri="{FF2B5EF4-FFF2-40B4-BE49-F238E27FC236}">
                <a16:creationId xmlns:a16="http://schemas.microsoft.com/office/drawing/2014/main" id="{AED617EC-347A-B72E-9B48-38A5CAA86958}"/>
              </a:ext>
            </a:extLst>
          </p:cNvPr>
          <p:cNvSpPr txBox="1"/>
          <p:nvPr/>
        </p:nvSpPr>
        <p:spPr>
          <a:xfrm>
            <a:off x="1057275" y="7112003"/>
            <a:ext cx="9174480" cy="553998"/>
          </a:xfrm>
          <a:prstGeom prst="rect">
            <a:avLst/>
          </a:prstGeom>
          <a:solidFill>
            <a:schemeClr val="accent6">
              <a:lumMod val="50000"/>
            </a:schemeClr>
          </a:solidFill>
        </p:spPr>
        <p:txBody>
          <a:bodyPr wrap="square">
            <a:spAutoFit/>
          </a:bodyPr>
          <a:lstStyle/>
          <a:p>
            <a:r>
              <a:rPr lang="nl-NL" sz="3000" dirty="0">
                <a:solidFill>
                  <a:srgbClr val="FF0000"/>
                </a:solidFill>
                <a:latin typeface="+mj-lt"/>
              </a:rPr>
              <a:t>Calorische </a:t>
            </a:r>
            <a:r>
              <a:rPr lang="nl-NL" sz="3000" dirty="0" err="1">
                <a:solidFill>
                  <a:srgbClr val="FF0000"/>
                </a:solidFill>
                <a:latin typeface="+mj-lt"/>
              </a:rPr>
              <a:t>onderwaarde</a:t>
            </a:r>
            <a:r>
              <a:rPr lang="nl-NL" sz="3000" dirty="0">
                <a:solidFill>
                  <a:srgbClr val="FF0000"/>
                </a:solidFill>
                <a:latin typeface="+mj-lt"/>
              </a:rPr>
              <a:t> </a:t>
            </a:r>
            <a:r>
              <a:rPr lang="nl-NL" sz="1800" b="0" i="0" dirty="0">
                <a:solidFill>
                  <a:srgbClr val="202122"/>
                </a:solidFill>
                <a:effectLst/>
                <a:latin typeface="+mj-lt"/>
              </a:rPr>
              <a:t>Dit is de stookwaarde van een brandstof.</a:t>
            </a:r>
            <a:endParaRPr lang="nl-BE" dirty="0"/>
          </a:p>
        </p:txBody>
      </p:sp>
      <p:sp>
        <p:nvSpPr>
          <p:cNvPr id="17" name="Text Placeholder 1">
            <a:extLst>
              <a:ext uri="{FF2B5EF4-FFF2-40B4-BE49-F238E27FC236}">
                <a16:creationId xmlns:a16="http://schemas.microsoft.com/office/drawing/2014/main" id="{89ECB406-9272-E816-55E7-FF937976392B}"/>
              </a:ext>
            </a:extLst>
          </p:cNvPr>
          <p:cNvSpPr txBox="1">
            <a:spLocks/>
          </p:cNvSpPr>
          <p:nvPr/>
        </p:nvSpPr>
        <p:spPr>
          <a:xfrm>
            <a:off x="12023678" y="2131548"/>
            <a:ext cx="4515979" cy="1717122"/>
          </a:xfrm>
          <a:prstGeom prst="rect">
            <a:avLst/>
          </a:prstGeom>
          <a:solidFill>
            <a:schemeClr val="accent5"/>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3000" dirty="0">
                <a:solidFill>
                  <a:srgbClr val="FF0000"/>
                </a:solidFill>
                <a:latin typeface="+mj-lt"/>
              </a:rPr>
              <a:t>Rendement van 108%</a:t>
            </a:r>
          </a:p>
          <a:p>
            <a:r>
              <a:rPr lang="nl-NL" sz="1600" dirty="0">
                <a:solidFill>
                  <a:srgbClr val="202122"/>
                </a:solidFill>
                <a:latin typeface="+mj-lt"/>
              </a:rPr>
              <a:t>Bij het bepalen van het rendement van een gasketel werd decennialang de </a:t>
            </a:r>
            <a:r>
              <a:rPr lang="nl-NL" sz="3000" dirty="0">
                <a:solidFill>
                  <a:srgbClr val="FF0000"/>
                </a:solidFill>
                <a:latin typeface="+mj-lt"/>
              </a:rPr>
              <a:t>Stookwaarde</a:t>
            </a:r>
            <a:r>
              <a:rPr lang="nl-NL" sz="1600" dirty="0">
                <a:solidFill>
                  <a:srgbClr val="202122"/>
                </a:solidFill>
                <a:latin typeface="+mj-lt"/>
              </a:rPr>
              <a:t> als referentie gehanteerd.</a:t>
            </a:r>
          </a:p>
        </p:txBody>
      </p:sp>
      <p:pic>
        <p:nvPicPr>
          <p:cNvPr id="18" name="Afbeelding 17">
            <a:extLst>
              <a:ext uri="{FF2B5EF4-FFF2-40B4-BE49-F238E27FC236}">
                <a16:creationId xmlns:a16="http://schemas.microsoft.com/office/drawing/2014/main" id="{DD7A4BA9-F11E-2219-FCD6-B7FBADB59F79}"/>
              </a:ext>
            </a:extLst>
          </p:cNvPr>
          <p:cNvPicPr>
            <a:picLocks noChangeAspect="1"/>
          </p:cNvPicPr>
          <p:nvPr/>
        </p:nvPicPr>
        <p:blipFill>
          <a:blip r:embed="rId3"/>
          <a:stretch>
            <a:fillRect/>
          </a:stretch>
        </p:blipFill>
        <p:spPr>
          <a:xfrm>
            <a:off x="11156949" y="4121153"/>
            <a:ext cx="6539379" cy="4331994"/>
          </a:xfrm>
          <a:prstGeom prst="rect">
            <a:avLst/>
          </a:prstGeom>
        </p:spPr>
      </p:pic>
    </p:spTree>
    <p:extLst>
      <p:ext uri="{BB962C8B-B14F-4D97-AF65-F5344CB8AC3E}">
        <p14:creationId xmlns:p14="http://schemas.microsoft.com/office/powerpoint/2010/main" val="113521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Theoretische luchthoeveelheid</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6</a:t>
            </a:fld>
            <a:endParaRPr lang="nl-BE"/>
          </a:p>
        </p:txBody>
      </p:sp>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6F61BC45-1C59-B5CE-8BFD-92D87B6E9FDB}"/>
                  </a:ext>
                </a:extLst>
              </p:cNvPr>
              <p:cNvSpPr txBox="1"/>
              <p:nvPr/>
            </p:nvSpPr>
            <p:spPr>
              <a:xfrm>
                <a:off x="1227292" y="1827218"/>
                <a:ext cx="9910608" cy="6735562"/>
              </a:xfrm>
              <a:prstGeom prst="rect">
                <a:avLst/>
              </a:prstGeom>
              <a:noFill/>
            </p:spPr>
            <p:txBody>
              <a:bodyPr wrap="square">
                <a:spAutoFit/>
              </a:bodyPr>
              <a:lstStyle/>
              <a:p>
                <a:pPr>
                  <a:lnSpc>
                    <a:spcPct val="107000"/>
                  </a:lnSpc>
                  <a:spcAft>
                    <a:spcPts val="800"/>
                  </a:spcAft>
                </a:pPr>
                <a:r>
                  <a:rPr lang="nl-BE" sz="2000" kern="100" dirty="0">
                    <a:effectLst/>
                    <a:latin typeface="Calibri" panose="020F0502020204030204" pitchFamily="34" charset="0"/>
                    <a:ea typeface="Times New Roman" panose="02020603050405020304" pitchFamily="18" charset="0"/>
                    <a:cs typeface="Times New Roman" panose="02020603050405020304" pitchFamily="18" charset="0"/>
                  </a:rPr>
                  <a:t>Theoretische luchthoeveelheid L</a:t>
                </a:r>
                <a:r>
                  <a:rPr lang="nl-BE" sz="2000" kern="100" baseline="-25000" dirty="0">
                    <a:effectLst/>
                    <a:latin typeface="Calibri" panose="020F0502020204030204" pitchFamily="34" charset="0"/>
                    <a:ea typeface="Times New Roman" panose="02020603050405020304" pitchFamily="18" charset="0"/>
                    <a:cs typeface="Times New Roman" panose="02020603050405020304" pitchFamily="18" charset="0"/>
                  </a:rPr>
                  <a:t>0</a:t>
                </a:r>
              </a:p>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r>
                  <a:rPr lang="nl-BE" sz="3000" kern="100" dirty="0">
                    <a:latin typeface="Calibri" panose="020F0502020204030204" pitchFamily="34" charset="0"/>
                    <a:cs typeface="Times New Roman" panose="02020603050405020304" pitchFamily="18" charset="0"/>
                  </a:rPr>
                  <a:t>1m³ lucht </a:t>
                </a:r>
                <a:r>
                  <a:rPr lang="nl-BE" sz="2000" kern="100" dirty="0">
                    <a:latin typeface="Calibri" panose="020F0502020204030204" pitchFamily="34" charset="0"/>
                    <a:cs typeface="Times New Roman" panose="02020603050405020304" pitchFamily="18" charset="0"/>
                  </a:rPr>
                  <a:t>bevat met andere woorden </a:t>
                </a:r>
                <a:r>
                  <a:rPr lang="nl-BE" sz="3000" kern="100" dirty="0">
                    <a:latin typeface="Calibri" panose="020F0502020204030204" pitchFamily="34" charset="0"/>
                    <a:cs typeface="Times New Roman" panose="02020603050405020304" pitchFamily="18" charset="0"/>
                  </a:rPr>
                  <a:t>0,207 m³ zuurstof</a:t>
                </a:r>
                <a:r>
                  <a:rPr lang="nl-BE" sz="2000" kern="100" dirty="0">
                    <a:latin typeface="Calibri" panose="020F0502020204030204" pitchFamily="34" charset="0"/>
                    <a:cs typeface="Times New Roman" panose="02020603050405020304" pitchFamily="18" charset="0"/>
                  </a:rPr>
                  <a:t>.</a:t>
                </a:r>
              </a:p>
              <a:p>
                <a:pPr>
                  <a:lnSpc>
                    <a:spcPct val="107000"/>
                  </a:lnSpc>
                  <a:spcAft>
                    <a:spcPts val="800"/>
                  </a:spcAft>
                </a:pPr>
                <a:r>
                  <a:rPr lang="nl-BE" sz="2000" kern="100" dirty="0">
                    <a:latin typeface="Calibri" panose="020F0502020204030204" pitchFamily="34" charset="0"/>
                    <a:cs typeface="Times New Roman" panose="02020603050405020304" pitchFamily="18" charset="0"/>
                  </a:rPr>
                  <a:t>Zuurstof die we nodig hebben voor een </a:t>
                </a:r>
                <a:r>
                  <a:rPr lang="nl-BE" sz="2000" b="1" kern="100" dirty="0">
                    <a:solidFill>
                      <a:srgbClr val="FF0000"/>
                    </a:solidFill>
                    <a:latin typeface="Calibri" panose="020F0502020204030204" pitchFamily="34" charset="0"/>
                    <a:cs typeface="Times New Roman" panose="02020603050405020304" pitchFamily="18" charset="0"/>
                  </a:rPr>
                  <a:t>volledige verbranding</a:t>
                </a:r>
                <a:r>
                  <a:rPr lang="nl-BE" sz="2000" kern="100" dirty="0">
                    <a:latin typeface="Calibri" panose="020F0502020204030204" pitchFamily="34" charset="0"/>
                    <a:cs typeface="Times New Roman" panose="02020603050405020304" pitchFamily="18" charset="0"/>
                  </a:rPr>
                  <a:t>.</a:t>
                </a:r>
              </a:p>
              <a:p>
                <a:pPr>
                  <a:lnSpc>
                    <a:spcPct val="107000"/>
                  </a:lnSpc>
                  <a:spcAft>
                    <a:spcPts val="800"/>
                  </a:spcAft>
                </a:pPr>
                <a:r>
                  <a:rPr lang="nl-BE" sz="2000" kern="100" dirty="0">
                    <a:latin typeface="Calibri" panose="020F0502020204030204" pitchFamily="34" charset="0"/>
                    <a:cs typeface="Times New Roman" panose="02020603050405020304" pitchFamily="18" charset="0"/>
                  </a:rPr>
                  <a:t>Of met andere woorden een volledige verbranding krijgen we pas bij </a:t>
                </a:r>
                <a:r>
                  <a:rPr lang="nl-BE" sz="3000" kern="100" dirty="0">
                    <a:latin typeface="Calibri" panose="020F0502020204030204" pitchFamily="34" charset="0"/>
                    <a:cs typeface="Times New Roman" panose="02020603050405020304" pitchFamily="18" charset="0"/>
                  </a:rPr>
                  <a:t>4,83m</a:t>
                </a:r>
                <a:r>
                  <a:rPr lang="nl-BE" sz="3000" kern="100" baseline="-25000" dirty="0">
                    <a:latin typeface="Calibri" panose="020F0502020204030204" pitchFamily="34" charset="0"/>
                    <a:cs typeface="Times New Roman" panose="02020603050405020304" pitchFamily="18" charset="0"/>
                  </a:rPr>
                  <a:t>n</a:t>
                </a:r>
                <a:r>
                  <a:rPr lang="nl-BE" sz="3000" kern="100" dirty="0">
                    <a:latin typeface="Calibri" panose="020F0502020204030204" pitchFamily="34" charset="0"/>
                    <a:cs typeface="Times New Roman" panose="02020603050405020304" pitchFamily="18" charset="0"/>
                  </a:rPr>
                  <a:t>³ lucht</a:t>
                </a:r>
                <a:r>
                  <a:rPr lang="nl-BE" sz="2000" kern="100" dirty="0">
                    <a:latin typeface="Calibri" panose="020F0502020204030204" pitchFamily="34" charset="0"/>
                    <a:cs typeface="Times New Roman" panose="02020603050405020304" pitchFamily="18" charset="0"/>
                  </a:rPr>
                  <a:t>.</a:t>
                </a:r>
              </a:p>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r>
                  <a:rPr lang="nl-BE" sz="2000" kern="100" dirty="0">
                    <a:latin typeface="Calibri" panose="020F0502020204030204" pitchFamily="34" charset="0"/>
                    <a:cs typeface="Times New Roman" panose="02020603050405020304" pitchFamily="18" charset="0"/>
                  </a:rPr>
                  <a:t>Voorbeeld</a:t>
                </a:r>
              </a:p>
              <a:p>
                <a:pPr>
                  <a:lnSpc>
                    <a:spcPct val="107000"/>
                  </a:lnSpc>
                  <a:spcAft>
                    <a:spcPts val="800"/>
                  </a:spcAft>
                </a:pPr>
                <a:r>
                  <a:rPr lang="nl-BE" sz="2000" kern="100" dirty="0">
                    <a:latin typeface="Calibri" panose="020F0502020204030204" pitchFamily="34" charset="0"/>
                    <a:cs typeface="Times New Roman" panose="02020603050405020304" pitchFamily="18" charset="0"/>
                  </a:rPr>
                  <a:t>Brandstof bestaande uit 82vol% Methaan met 14vol% stikstof en 4vol% koolstofdioxide.</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nl-BE"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smtClean="0">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𝐶𝑂</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𝑂</m:t>
                      </m:r>
                    </m:oMath>
                  </m:oMathPara>
                </a14:m>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nl-BE" sz="1800" i="1" smtClean="0">
                          <a:effectLst/>
                          <a:latin typeface="Cambria Math" panose="02040503050406030204" pitchFamily="18" charset="0"/>
                          <a:ea typeface="Times New Roman" panose="02020603050405020304" pitchFamily="18" charset="0"/>
                          <a:cs typeface="Times New Roman" panose="02020603050405020304" pitchFamily="18" charset="0"/>
                        </a:rPr>
                        <m:t>0,82</m:t>
                      </m:r>
                      <m:sSubSup>
                        <m:sSubSupPr>
                          <m:ctrlPr>
                            <a:rPr lang="nl-BE" sz="2000"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smtClean="0">
                              <a:solidFill>
                                <a:srgbClr val="FF0000"/>
                              </a:solidFill>
                              <a:effectLst/>
                              <a:latin typeface="Cambria Math" panose="02040503050406030204" pitchFamily="18" charset="0"/>
                              <a:ea typeface="Times New Roman" panose="02020603050405020304" pitchFamily="18" charset="0"/>
                            </a:rPr>
                          </m:ctrlPr>
                        </m:sSubPr>
                        <m:e>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0,82∙2</m:t>
                          </m:r>
                          <m:sSubSup>
                            <m:sSubSupPr>
                              <m:ctrlPr>
                                <a:rPr lang="nl-BE" sz="2000" i="1">
                                  <a:solidFill>
                                    <a:srgbClr val="FF0000"/>
                                  </a:solidFill>
                                  <a:effectLst/>
                                  <a:latin typeface="Cambria Math" panose="02040503050406030204" pitchFamily="18" charset="0"/>
                                  <a:ea typeface="Times New Roman" panose="02020603050405020304" pitchFamily="18" charset="0"/>
                                </a:rPr>
                              </m:ctrlPr>
                            </m:sSubSupPr>
                            <m:e>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bSup>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0,82</m:t>
                      </m:r>
                      <m:sSubSup>
                        <m:sSubSupPr>
                          <m:ctrlPr>
                            <a:rPr lang="nl-BE" sz="2000"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𝐶𝑂</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+0,82∙2</m:t>
                      </m:r>
                      <m:sSubSup>
                        <m:sSubSupPr>
                          <m:ctrlPr>
                            <a:rPr lang="nl-BE" sz="2000"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𝑂</m:t>
                      </m:r>
                    </m:oMath>
                  </m:oMathPara>
                </a14:m>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sz="1800" kern="100" dirty="0">
                    <a:effectLst/>
                    <a:latin typeface="Calibri" panose="020F0502020204030204" pitchFamily="34" charset="0"/>
                    <a:ea typeface="Calibri" panose="020F0502020204030204" pitchFamily="34" charset="0"/>
                    <a:cs typeface="Times New Roman" panose="02020603050405020304" pitchFamily="18" charset="0"/>
                  </a:rPr>
                  <a:t>Of met andere woorden de theoretische luchtbehoefte wordt dan</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1,64</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∙4,83=7,923 </m:t>
                      </m:r>
                      <m:sSubSup>
                        <m:sSubSupPr>
                          <m:ctrlPr>
                            <a:rPr lang="nl-BE"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kstvak 7">
                <a:extLst>
                  <a:ext uri="{FF2B5EF4-FFF2-40B4-BE49-F238E27FC236}">
                    <a16:creationId xmlns:a16="http://schemas.microsoft.com/office/drawing/2014/main" id="{6F61BC45-1C59-B5CE-8BFD-92D87B6E9FDB}"/>
                  </a:ext>
                </a:extLst>
              </p:cNvPr>
              <p:cNvSpPr txBox="1">
                <a:spLocks noRot="1" noChangeAspect="1" noMove="1" noResize="1" noEditPoints="1" noAdjustHandles="1" noChangeArrowheads="1" noChangeShapeType="1" noTextEdit="1"/>
              </p:cNvSpPr>
              <p:nvPr/>
            </p:nvSpPr>
            <p:spPr>
              <a:xfrm>
                <a:off x="1227292" y="1827218"/>
                <a:ext cx="9910608" cy="6735562"/>
              </a:xfrm>
              <a:prstGeom prst="rect">
                <a:avLst/>
              </a:prstGeom>
              <a:blipFill>
                <a:blip r:embed="rId3"/>
                <a:stretch>
                  <a:fillRect l="-1415" t="-452"/>
                </a:stretch>
              </a:blipFill>
            </p:spPr>
            <p:txBody>
              <a:bodyPr/>
              <a:lstStyle/>
              <a:p>
                <a:r>
                  <a:rPr lang="nl-BE">
                    <a:noFill/>
                  </a:rPr>
                  <a:t> </a:t>
                </a:r>
              </a:p>
            </p:txBody>
          </p:sp>
        </mc:Fallback>
      </mc:AlternateContent>
      <p:graphicFrame>
        <p:nvGraphicFramePr>
          <p:cNvPr id="9" name="Grafiek 8">
            <a:extLst>
              <a:ext uri="{FF2B5EF4-FFF2-40B4-BE49-F238E27FC236}">
                <a16:creationId xmlns:a16="http://schemas.microsoft.com/office/drawing/2014/main" id="{0F67DC52-1204-3A33-9091-A418006A0DAD}"/>
              </a:ext>
            </a:extLst>
          </p:cNvPr>
          <p:cNvGraphicFramePr>
            <a:graphicFrameLocks noChangeAspect="1"/>
          </p:cNvGraphicFramePr>
          <p:nvPr>
            <p:extLst>
              <p:ext uri="{D42A27DB-BD31-4B8C-83A1-F6EECF244321}">
                <p14:modId xmlns:p14="http://schemas.microsoft.com/office/powerpoint/2010/main" val="2964572050"/>
              </p:ext>
            </p:extLst>
          </p:nvPr>
        </p:nvGraphicFramePr>
        <p:xfrm>
          <a:off x="10510188" y="2612105"/>
          <a:ext cx="6858000" cy="50627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1967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Rookgashoeveelheid</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7</a:t>
            </a:fld>
            <a:endParaRPr lang="nl-BE"/>
          </a:p>
        </p:txBody>
      </p:sp>
      <p:pic>
        <p:nvPicPr>
          <p:cNvPr id="2" name="Afbeelding 1">
            <a:extLst>
              <a:ext uri="{FF2B5EF4-FFF2-40B4-BE49-F238E27FC236}">
                <a16:creationId xmlns:a16="http://schemas.microsoft.com/office/drawing/2014/main" id="{320577CC-19A3-E319-3EA8-8FB5272A1D41}"/>
              </a:ext>
            </a:extLst>
          </p:cNvPr>
          <p:cNvPicPr>
            <a:picLocks noChangeAspect="1"/>
          </p:cNvPicPr>
          <p:nvPr/>
        </p:nvPicPr>
        <p:blipFill>
          <a:blip r:embed="rId3"/>
          <a:srcRect l="18117"/>
          <a:stretch/>
        </p:blipFill>
        <p:spPr>
          <a:xfrm>
            <a:off x="8458199" y="2412602"/>
            <a:ext cx="9359153" cy="6000750"/>
          </a:xfrm>
          <a:prstGeom prst="rect">
            <a:avLst/>
          </a:prstGeom>
        </p:spPr>
      </p:pic>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FA901554-79CD-01DC-57DC-8329FC8D4F71}"/>
                  </a:ext>
                </a:extLst>
              </p:cNvPr>
              <p:cNvSpPr txBox="1"/>
              <p:nvPr/>
            </p:nvSpPr>
            <p:spPr>
              <a:xfrm>
                <a:off x="1213845" y="1945390"/>
                <a:ext cx="7029202" cy="6537815"/>
              </a:xfrm>
              <a:prstGeom prst="rect">
                <a:avLst/>
              </a:prstGeom>
              <a:noFill/>
            </p:spPr>
            <p:txBody>
              <a:bodyPr wrap="square">
                <a:spAutoFit/>
              </a:bodyPr>
              <a:lstStyle/>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r>
                  <a:rPr lang="nl-BE" sz="2000" kern="100" dirty="0">
                    <a:latin typeface="Calibri" panose="020F0502020204030204" pitchFamily="34" charset="0"/>
                    <a:cs typeface="Times New Roman" panose="02020603050405020304" pitchFamily="18" charset="0"/>
                  </a:rPr>
                  <a:t>Voorbeeld</a:t>
                </a:r>
              </a:p>
              <a:p>
                <a:pPr>
                  <a:lnSpc>
                    <a:spcPct val="107000"/>
                  </a:lnSpc>
                  <a:spcAft>
                    <a:spcPts val="800"/>
                  </a:spcAft>
                </a:pPr>
                <a:r>
                  <a:rPr lang="nl-BE" sz="2000" kern="100" dirty="0">
                    <a:latin typeface="Calibri" panose="020F0502020204030204" pitchFamily="34" charset="0"/>
                    <a:cs typeface="Times New Roman" panose="02020603050405020304" pitchFamily="18" charset="0"/>
                  </a:rPr>
                  <a:t>Brandstof bestaande uit 82vol% Methaan met 14vol% stikstof en 4vol% koolstofdioxide.</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nl-BE" sz="18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smtClean="0">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𝐶𝑂</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𝑂</m:t>
                      </m:r>
                    </m:oMath>
                  </m:oMathPara>
                </a14:m>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nl-BE" sz="1800" i="1" smtClean="0">
                          <a:effectLst/>
                          <a:latin typeface="Cambria Math" panose="02040503050406030204" pitchFamily="18" charset="0"/>
                          <a:ea typeface="Times New Roman" panose="02020603050405020304" pitchFamily="18" charset="0"/>
                          <a:cs typeface="Times New Roman" panose="02020603050405020304" pitchFamily="18" charset="0"/>
                        </a:rPr>
                        <m:t>0,82</m:t>
                      </m:r>
                      <m:sSubSup>
                        <m:sSubSupPr>
                          <m:ctrlPr>
                            <a:rPr lang="nl-BE" sz="2000"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m:t>
                      </m:r>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smtClean="0">
                              <a:solidFill>
                                <a:srgbClr val="FF0000"/>
                              </a:solidFill>
                              <a:effectLst/>
                              <a:latin typeface="Cambria Math" panose="02040503050406030204" pitchFamily="18" charset="0"/>
                              <a:ea typeface="Times New Roman" panose="02020603050405020304" pitchFamily="18" charset="0"/>
                            </a:rPr>
                          </m:ctrlPr>
                        </m:sSubPr>
                        <m:e>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0,82∙2</m:t>
                          </m:r>
                          <m:sSubSup>
                            <m:sSubSupPr>
                              <m:ctrlPr>
                                <a:rPr lang="nl-BE" sz="2000" i="1">
                                  <a:solidFill>
                                    <a:srgbClr val="FF0000"/>
                                  </a:solidFill>
                                  <a:effectLst/>
                                  <a:latin typeface="Cambria Math" panose="02040503050406030204" pitchFamily="18" charset="0"/>
                                  <a:ea typeface="Times New Roman" panose="02020603050405020304" pitchFamily="18" charset="0"/>
                                </a:rPr>
                              </m:ctrlPr>
                            </m:sSubSupPr>
                            <m:e>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bSup>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𝑂</m:t>
                          </m:r>
                        </m:e>
                        <m:sub>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0,82</m:t>
                      </m:r>
                      <m:sSubSup>
                        <m:sSubSupPr>
                          <m:ctrlPr>
                            <a:rPr lang="nl-BE" sz="2000"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𝐶𝑂</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+0,82∙2</m:t>
                      </m:r>
                      <m:sSubSup>
                        <m:sSubSupPr>
                          <m:ctrlPr>
                            <a:rPr lang="nl-BE" sz="2000"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sSub>
                        <m:sSubPr>
                          <m:ctrlPr>
                            <a:rPr lang="nl-BE" sz="20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𝑂</m:t>
                      </m:r>
                    </m:oMath>
                  </m:oMathPara>
                </a14:m>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sz="1800" kern="100" dirty="0">
                    <a:effectLst/>
                    <a:latin typeface="Calibri" panose="020F0502020204030204" pitchFamily="34" charset="0"/>
                    <a:ea typeface="Calibri" panose="020F0502020204030204" pitchFamily="34" charset="0"/>
                    <a:cs typeface="Times New Roman" panose="02020603050405020304" pitchFamily="18" charset="0"/>
                  </a:rPr>
                  <a:t>Of met andere woorden de theoretische luchtbehoefte wordt dan</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i="1" smtClean="0">
                              <a:solidFill>
                                <a:schemeClr val="tx2">
                                  <a:lumMod val="75000"/>
                                </a:schemeClr>
                              </a:solidFill>
                              <a:effectLst/>
                              <a:latin typeface="Cambria Math" panose="02040503050406030204" pitchFamily="18" charset="0"/>
                              <a:ea typeface="Times New Roman" panose="02020603050405020304" pitchFamily="18" charset="0"/>
                            </a:rPr>
                          </m:ctrlPr>
                        </m:sSubPr>
                        <m:e>
                          <m:r>
                            <a:rPr lang="nl-BE"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nl-BE" sz="1800" i="1">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1,64</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∙4,83=7,923 </m:t>
                      </m:r>
                      <m:sSubSup>
                        <m:sSubSupPr>
                          <m:ctrlPr>
                            <a:rPr lang="nl-BE"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kern="100" dirty="0">
                    <a:latin typeface="Calibri" panose="020F0502020204030204" pitchFamily="34" charset="0"/>
                    <a:ea typeface="Calibri" panose="020F0502020204030204" pitchFamily="34" charset="0"/>
                    <a:cs typeface="Times New Roman" panose="02020603050405020304" pitchFamily="18" charset="0"/>
                  </a:rPr>
                  <a:t>Er is ook een hoeveelheid van 78,1% N</a:t>
                </a:r>
                <a:r>
                  <a:rPr lang="nl-BE" kern="100" baseline="-25000" dirty="0">
                    <a:latin typeface="Calibri" panose="020F0502020204030204" pitchFamily="34" charset="0"/>
                    <a:ea typeface="Calibri" panose="020F0502020204030204" pitchFamily="34" charset="0"/>
                    <a:cs typeface="Times New Roman" panose="02020603050405020304" pitchFamily="18" charset="0"/>
                  </a:rPr>
                  <a:t>2</a:t>
                </a:r>
                <a:r>
                  <a:rPr lang="nl-BE" kern="100" dirty="0">
                    <a:latin typeface="Calibri" panose="020F0502020204030204" pitchFamily="34" charset="0"/>
                    <a:ea typeface="Calibri" panose="020F0502020204030204" pitchFamily="34" charset="0"/>
                    <a:cs typeface="Times New Roman" panose="02020603050405020304" pitchFamily="18" charset="0"/>
                  </a:rPr>
                  <a:t> aanwezig in de toevoerlucht.</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=78,1%∙</m:t>
                      </m:r>
                      <m:r>
                        <a:rPr lang="nl-BE" sz="1800" i="1" smtClean="0">
                          <a:solidFill>
                            <a:schemeClr val="tx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1,64∙4,83</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=6,186 </m:t>
                      </m:r>
                      <m:sSubSup>
                        <m:sSubSupPr>
                          <m:ctrlPr>
                            <a:rPr lang="nl-BE" i="1">
                              <a:effectLst/>
                              <a:latin typeface="Cambria Math" panose="02040503050406030204" pitchFamily="18" charset="0"/>
                              <a:ea typeface="Times New Roman" panose="02020603050405020304" pitchFamily="18" charset="0"/>
                            </a:rPr>
                          </m:ctrlPr>
                        </m:sSub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bSup>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kern="100" dirty="0">
                    <a:latin typeface="Calibri" panose="020F0502020204030204" pitchFamily="34" charset="0"/>
                    <a:ea typeface="Calibri" panose="020F0502020204030204" pitchFamily="34" charset="0"/>
                    <a:cs typeface="Times New Roman" panose="02020603050405020304" pitchFamily="18" charset="0"/>
                  </a:rPr>
                  <a:t>Als laatste hebben we ook een 1,20% H</a:t>
                </a:r>
                <a:r>
                  <a:rPr lang="nl-BE" kern="100" baseline="-25000" dirty="0">
                    <a:latin typeface="Calibri" panose="020F0502020204030204" pitchFamily="34" charset="0"/>
                    <a:ea typeface="Calibri" panose="020F0502020204030204" pitchFamily="34" charset="0"/>
                    <a:cs typeface="Times New Roman" panose="02020603050405020304" pitchFamily="18" charset="0"/>
                  </a:rPr>
                  <a:t>2</a:t>
                </a:r>
                <a:r>
                  <a:rPr lang="nl-BE" kern="100" dirty="0">
                    <a:latin typeface="Calibri" panose="020F0502020204030204" pitchFamily="34" charset="0"/>
                    <a:ea typeface="Calibri" panose="020F0502020204030204" pitchFamily="34" charset="0"/>
                    <a:cs typeface="Times New Roman" panose="02020603050405020304" pitchFamily="18" charset="0"/>
                  </a:rPr>
                  <a:t>O aanwezig in de toevoerlucht.</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i="1">
                              <a:latin typeface="Cambria Math" panose="02040503050406030204" pitchFamily="18" charset="0"/>
                            </a:rPr>
                          </m:ctrlPr>
                        </m:sSubPr>
                        <m:e>
                          <m:r>
                            <a:rPr lang="nl-BE" i="1">
                              <a:latin typeface="Cambria Math" panose="02040503050406030204" pitchFamily="18" charset="0"/>
                            </a:rPr>
                            <m:t>𝐻</m:t>
                          </m:r>
                        </m:e>
                        <m:sub>
                          <m:r>
                            <a:rPr lang="nl-BE" i="1">
                              <a:latin typeface="Cambria Math" panose="02040503050406030204" pitchFamily="18" charset="0"/>
                            </a:rPr>
                            <m:t>2</m:t>
                          </m:r>
                        </m:sub>
                      </m:sSub>
                      <m:r>
                        <a:rPr lang="nl-BE" i="1">
                          <a:latin typeface="Cambria Math" panose="02040503050406030204" pitchFamily="18" charset="0"/>
                        </a:rPr>
                        <m:t>𝑂</m:t>
                      </m:r>
                      <m:r>
                        <a:rPr lang="nl-BE" i="1">
                          <a:latin typeface="Cambria Math" panose="02040503050406030204" pitchFamily="18" charset="0"/>
                        </a:rPr>
                        <m:t>=1,2%∙1,64∙4,83=0,095 </m:t>
                      </m:r>
                      <m:sSubSup>
                        <m:sSubSupPr>
                          <m:ctrlPr>
                            <a:rPr lang="nl-BE" i="1">
                              <a:latin typeface="Cambria Math" panose="02040503050406030204" pitchFamily="18" charset="0"/>
                            </a:rPr>
                          </m:ctrlPr>
                        </m:sSubSupPr>
                        <m:e>
                          <m:r>
                            <a:rPr lang="nl-BE" i="1">
                              <a:latin typeface="Cambria Math" panose="02040503050406030204" pitchFamily="18" charset="0"/>
                            </a:rPr>
                            <m:t>𝑚</m:t>
                          </m:r>
                        </m:e>
                        <m:sub>
                          <m:r>
                            <a:rPr lang="nl-BE" i="1">
                              <a:latin typeface="Cambria Math" panose="02040503050406030204" pitchFamily="18" charset="0"/>
                            </a:rPr>
                            <m:t>𝑛</m:t>
                          </m:r>
                        </m:sub>
                        <m:sup>
                          <m:r>
                            <a:rPr lang="nl-BE" i="1">
                              <a:latin typeface="Cambria Math" panose="02040503050406030204" pitchFamily="18" charset="0"/>
                            </a:rPr>
                            <m:t>3</m:t>
                          </m:r>
                        </m:sup>
                      </m:sSubSup>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Tekstvak 5">
                <a:extLst>
                  <a:ext uri="{FF2B5EF4-FFF2-40B4-BE49-F238E27FC236}">
                    <a16:creationId xmlns:a16="http://schemas.microsoft.com/office/drawing/2014/main" id="{FA901554-79CD-01DC-57DC-8329FC8D4F71}"/>
                  </a:ext>
                </a:extLst>
              </p:cNvPr>
              <p:cNvSpPr txBox="1">
                <a:spLocks noRot="1" noChangeAspect="1" noMove="1" noResize="1" noEditPoints="1" noAdjustHandles="1" noChangeArrowheads="1" noChangeShapeType="1" noTextEdit="1"/>
              </p:cNvSpPr>
              <p:nvPr/>
            </p:nvSpPr>
            <p:spPr>
              <a:xfrm>
                <a:off x="1213845" y="1945390"/>
                <a:ext cx="7029202" cy="6537815"/>
              </a:xfrm>
              <a:prstGeom prst="rect">
                <a:avLst/>
              </a:prstGeom>
              <a:blipFill>
                <a:blip r:embed="rId4"/>
                <a:stretch>
                  <a:fillRect l="-867"/>
                </a:stretch>
              </a:blipFill>
            </p:spPr>
            <p:txBody>
              <a:bodyPr/>
              <a:lstStyle/>
              <a:p>
                <a:r>
                  <a:rPr lang="nl-BE">
                    <a:noFill/>
                  </a:rPr>
                  <a:t> </a:t>
                </a:r>
              </a:p>
            </p:txBody>
          </p:sp>
        </mc:Fallback>
      </mc:AlternateContent>
    </p:spTree>
    <p:extLst>
      <p:ext uri="{BB962C8B-B14F-4D97-AF65-F5344CB8AC3E}">
        <p14:creationId xmlns:p14="http://schemas.microsoft.com/office/powerpoint/2010/main" val="3843787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01E889-F16E-9872-E656-712F75C67826}"/>
              </a:ext>
            </a:extLst>
          </p:cNvPr>
          <p:cNvSpPr>
            <a:spLocks noGrp="1"/>
          </p:cNvSpPr>
          <p:nvPr>
            <p:ph type="title"/>
          </p:nvPr>
        </p:nvSpPr>
        <p:spPr/>
        <p:txBody>
          <a:bodyPr/>
          <a:lstStyle/>
          <a:p>
            <a:r>
              <a:rPr lang="nl-BE" dirty="0" err="1"/>
              <a:t>Dauwpunts</a:t>
            </a:r>
            <a:r>
              <a:rPr lang="nl-BE" dirty="0"/>
              <a:t> temperatuur van rookgassen</a:t>
            </a:r>
          </a:p>
        </p:txBody>
      </p:sp>
      <p:sp>
        <p:nvSpPr>
          <p:cNvPr id="3" name="Tijdelijke aanduiding voor datum 2">
            <a:extLst>
              <a:ext uri="{FF2B5EF4-FFF2-40B4-BE49-F238E27FC236}">
                <a16:creationId xmlns:a16="http://schemas.microsoft.com/office/drawing/2014/main" id="{9135B9B5-1C4F-E675-296E-7BBF127F598B}"/>
              </a:ext>
            </a:extLst>
          </p:cNvPr>
          <p:cNvSpPr>
            <a:spLocks noGrp="1"/>
          </p:cNvSpPr>
          <p:nvPr>
            <p:ph type="dt" sz="half" idx="2"/>
          </p:nvPr>
        </p:nvSpPr>
        <p:spPr/>
        <p:txBody>
          <a:bodyPr/>
          <a:lstStyle/>
          <a:p>
            <a:r>
              <a:rPr lang="nl-BE"/>
              <a:t>Pijler Energie</a:t>
            </a:r>
            <a:endParaRPr lang="nl-BE" dirty="0"/>
          </a:p>
        </p:txBody>
      </p:sp>
      <p:sp>
        <p:nvSpPr>
          <p:cNvPr id="4" name="Tijdelijke aanduiding voor dianummer 3">
            <a:extLst>
              <a:ext uri="{FF2B5EF4-FFF2-40B4-BE49-F238E27FC236}">
                <a16:creationId xmlns:a16="http://schemas.microsoft.com/office/drawing/2014/main" id="{6E7C91F8-1B55-423E-B805-4BF884643016}"/>
              </a:ext>
            </a:extLst>
          </p:cNvPr>
          <p:cNvSpPr>
            <a:spLocks noGrp="1"/>
          </p:cNvSpPr>
          <p:nvPr>
            <p:ph type="sldNum" sz="quarter" idx="4"/>
          </p:nvPr>
        </p:nvSpPr>
        <p:spPr/>
        <p:txBody>
          <a:bodyPr/>
          <a:lstStyle/>
          <a:p>
            <a:fld id="{B7527A74-2D87-4307-9531-5A57D9647EEB}" type="slidenum">
              <a:rPr lang="nl-BE" smtClean="0"/>
              <a:pPr/>
              <a:t>8</a:t>
            </a:fld>
            <a:endParaRPr lang="nl-BE" dirty="0"/>
          </a:p>
        </p:txBody>
      </p:sp>
      <p:sp>
        <p:nvSpPr>
          <p:cNvPr id="5" name="Tekstvak 4">
            <a:extLst>
              <a:ext uri="{FF2B5EF4-FFF2-40B4-BE49-F238E27FC236}">
                <a16:creationId xmlns:a16="http://schemas.microsoft.com/office/drawing/2014/main" id="{AB20A7C6-3058-9303-C90F-66BA587A800A}"/>
              </a:ext>
            </a:extLst>
          </p:cNvPr>
          <p:cNvSpPr txBox="1"/>
          <p:nvPr/>
        </p:nvSpPr>
        <p:spPr>
          <a:xfrm>
            <a:off x="1213844" y="1945390"/>
            <a:ext cx="16575629" cy="1600182"/>
          </a:xfrm>
          <a:prstGeom prst="rect">
            <a:avLst/>
          </a:prstGeom>
          <a:noFill/>
        </p:spPr>
        <p:txBody>
          <a:bodyPr wrap="square">
            <a:spAutoFit/>
          </a:bodyPr>
          <a:lstStyle/>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r>
              <a:rPr lang="nl-BE" sz="2000" kern="100" dirty="0">
                <a:latin typeface="Calibri" panose="020F0502020204030204" pitchFamily="34" charset="0"/>
                <a:cs typeface="Times New Roman" panose="02020603050405020304" pitchFamily="18" charset="0"/>
              </a:rPr>
              <a:t>Het verschil tussen beide is, evident, het aandeel water.</a:t>
            </a:r>
          </a:p>
          <a:p>
            <a:pPr>
              <a:lnSpc>
                <a:spcPct val="107000"/>
              </a:lnSpc>
              <a:spcAft>
                <a:spcPts val="800"/>
              </a:spcAft>
            </a:pPr>
            <a:r>
              <a:rPr lang="nl-BE" sz="2000" kern="100" dirty="0">
                <a:effectLst/>
                <a:latin typeface="Calibri" panose="020F0502020204030204" pitchFamily="34" charset="0"/>
                <a:ea typeface="Calibri" panose="020F0502020204030204" pitchFamily="34" charset="0"/>
                <a:cs typeface="Times New Roman" panose="02020603050405020304" pitchFamily="18" charset="0"/>
              </a:rPr>
              <a:t>Water die enerzijds van nature aanwezig is in de aanvoerlucht. Maar die ook tot stand komt als gevolg van een volledige verbranding met water als restproduct</a:t>
            </a:r>
            <a:r>
              <a:rPr lang="nl-BE" sz="2000" kern="100" dirty="0">
                <a:latin typeface="Calibri" panose="020F0502020204030204" pitchFamily="34" charset="0"/>
                <a:ea typeface="Calibri" panose="020F0502020204030204" pitchFamily="34" charset="0"/>
                <a:cs typeface="Times New Roman" panose="02020603050405020304" pitchFamily="18" charset="0"/>
              </a:rPr>
              <a:t>.</a:t>
            </a: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kstvak 5">
            <a:extLst>
              <a:ext uri="{FF2B5EF4-FFF2-40B4-BE49-F238E27FC236}">
                <a16:creationId xmlns:a16="http://schemas.microsoft.com/office/drawing/2014/main" id="{45B5B1BE-1DD3-6B66-84D0-C99614348B30}"/>
              </a:ext>
            </a:extLst>
          </p:cNvPr>
          <p:cNvSpPr txBox="1"/>
          <p:nvPr/>
        </p:nvSpPr>
        <p:spPr>
          <a:xfrm>
            <a:off x="1213844" y="3612795"/>
            <a:ext cx="16575629" cy="4747710"/>
          </a:xfrm>
          <a:prstGeom prst="rect">
            <a:avLst/>
          </a:prstGeom>
          <a:noFill/>
        </p:spPr>
        <p:txBody>
          <a:bodyPr wrap="square">
            <a:spAutoFit/>
          </a:bodyPr>
          <a:lstStyle/>
          <a:p>
            <a:pPr>
              <a:lnSpc>
                <a:spcPct val="107000"/>
              </a:lnSpc>
              <a:spcAft>
                <a:spcPts val="800"/>
              </a:spcAft>
            </a:pPr>
            <a:r>
              <a:rPr lang="nl-NL" sz="2000" kern="100" dirty="0">
                <a:latin typeface="Calibri" panose="020F0502020204030204" pitchFamily="34" charset="0"/>
                <a:cs typeface="Times New Roman" panose="02020603050405020304" pitchFamily="18" charset="0"/>
              </a:rPr>
              <a:t>De dauwpunttemperatuur van rookgassen bij de verbranding van </a:t>
            </a:r>
            <a:r>
              <a:rPr lang="nl-NL" sz="2000" b="1" kern="100" dirty="0">
                <a:latin typeface="Calibri" panose="020F0502020204030204" pitchFamily="34" charset="0"/>
                <a:cs typeface="Times New Roman" panose="02020603050405020304" pitchFamily="18" charset="0"/>
              </a:rPr>
              <a:t>stookolie</a:t>
            </a:r>
            <a:r>
              <a:rPr lang="nl-NL" sz="2000" kern="100" dirty="0">
                <a:latin typeface="Calibri" panose="020F0502020204030204" pitchFamily="34" charset="0"/>
                <a:cs typeface="Times New Roman" panose="02020603050405020304" pitchFamily="18" charset="0"/>
              </a:rPr>
              <a:t> ligt doorgaans tussen de </a:t>
            </a:r>
            <a:r>
              <a:rPr lang="nl-NL" sz="2000" b="1" kern="100" dirty="0">
                <a:latin typeface="Calibri" panose="020F0502020204030204" pitchFamily="34" charset="0"/>
                <a:cs typeface="Times New Roman" panose="02020603050405020304" pitchFamily="18" charset="0"/>
              </a:rPr>
              <a:t>45°C en 55°C</a:t>
            </a:r>
            <a:r>
              <a:rPr lang="nl-NL" sz="2000" kern="100" dirty="0">
                <a:latin typeface="Calibri" panose="020F0502020204030204" pitchFamily="34" charset="0"/>
                <a:cs typeface="Times New Roman" panose="02020603050405020304" pitchFamily="18" charset="0"/>
              </a:rPr>
              <a:t>. Dit betekent dat wanneer de temperatuur van de rookgassen onder deze waarde daalt, de waterdamp in de rookgassen begint te condenseren.</a:t>
            </a: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endParaRPr lang="nl-BE" sz="2000" kern="100" dirty="0">
              <a:latin typeface="Calibri" panose="020F0502020204030204" pitchFamily="34" charset="0"/>
              <a:cs typeface="Times New Roman" panose="02020603050405020304" pitchFamily="18" charset="0"/>
            </a:endParaRPr>
          </a:p>
          <a:p>
            <a:pPr>
              <a:lnSpc>
                <a:spcPct val="107000"/>
              </a:lnSpc>
              <a:spcAft>
                <a:spcPts val="800"/>
              </a:spcAft>
            </a:pPr>
            <a:r>
              <a:rPr lang="nl-NL" sz="2000" kern="100" dirty="0">
                <a:latin typeface="Calibri" panose="020F0502020204030204" pitchFamily="34" charset="0"/>
                <a:cs typeface="Times New Roman" panose="02020603050405020304" pitchFamily="18" charset="0"/>
              </a:rPr>
              <a:t>De dauwpunttemperatuur van rookgassen bij de verbranding van </a:t>
            </a:r>
            <a:r>
              <a:rPr lang="nl-NL" sz="2000" b="1" kern="100" dirty="0">
                <a:latin typeface="Calibri" panose="020F0502020204030204" pitchFamily="34" charset="0"/>
                <a:cs typeface="Times New Roman" panose="02020603050405020304" pitchFamily="18" charset="0"/>
              </a:rPr>
              <a:t>aardgas</a:t>
            </a:r>
            <a:r>
              <a:rPr lang="nl-NL" sz="2000" kern="100" dirty="0">
                <a:latin typeface="Calibri" panose="020F0502020204030204" pitchFamily="34" charset="0"/>
                <a:cs typeface="Times New Roman" panose="02020603050405020304" pitchFamily="18" charset="0"/>
              </a:rPr>
              <a:t> ligt meestal rond de </a:t>
            </a:r>
            <a:r>
              <a:rPr lang="nl-NL" sz="2000" b="1" kern="100" dirty="0">
                <a:latin typeface="Calibri" panose="020F0502020204030204" pitchFamily="34" charset="0"/>
                <a:cs typeface="Times New Roman" panose="02020603050405020304" pitchFamily="18" charset="0"/>
              </a:rPr>
              <a:t>55°C tot 60°C</a:t>
            </a:r>
            <a:r>
              <a:rPr lang="nl-NL" sz="2000" kern="100" dirty="0">
                <a:latin typeface="Calibri" panose="020F0502020204030204" pitchFamily="34" charset="0"/>
                <a:cs typeface="Times New Roman" panose="02020603050405020304" pitchFamily="18" charset="0"/>
              </a:rPr>
              <a:t>. Dit betekent dat wanneer de temperatuur van de rookgassen onder deze waarde daalt, de waterdamp in de rookgassen begint te condenseren.</a:t>
            </a:r>
          </a:p>
          <a:p>
            <a:pPr>
              <a:lnSpc>
                <a:spcPct val="107000"/>
              </a:lnSpc>
              <a:spcAft>
                <a:spcPts val="800"/>
              </a:spcAft>
            </a:pPr>
            <a:endParaRPr lang="nl-NL" sz="2000" kern="100" dirty="0">
              <a:latin typeface="Calibri" panose="020F0502020204030204" pitchFamily="34" charset="0"/>
              <a:cs typeface="Times New Roman" panose="02020603050405020304" pitchFamily="18" charset="0"/>
            </a:endParaRPr>
          </a:p>
          <a:p>
            <a:pPr>
              <a:lnSpc>
                <a:spcPct val="107000"/>
              </a:lnSpc>
              <a:spcAft>
                <a:spcPts val="800"/>
              </a:spcAft>
            </a:pPr>
            <a:r>
              <a:rPr lang="nl-NL" sz="2000" kern="100" dirty="0">
                <a:latin typeface="Calibri" panose="020F0502020204030204" pitchFamily="34" charset="0"/>
                <a:cs typeface="Times New Roman" panose="02020603050405020304" pitchFamily="18" charset="0"/>
              </a:rPr>
              <a:t>Richtwaarde: per 1m³ verbrandt aardgas komt 1,6 L condensaat vrij uit de rookgassen.</a:t>
            </a:r>
          </a:p>
          <a:p>
            <a:pPr>
              <a:lnSpc>
                <a:spcPct val="107000"/>
              </a:lnSpc>
              <a:spcAft>
                <a:spcPts val="800"/>
              </a:spcAft>
            </a:pPr>
            <a:r>
              <a:rPr lang="nl-NL" sz="2000" kern="100" dirty="0">
                <a:latin typeface="Calibri" panose="020F0502020204030204" pitchFamily="34" charset="0"/>
                <a:cs typeface="Times New Roman" panose="02020603050405020304" pitchFamily="18" charset="0"/>
              </a:rPr>
              <a:t>Praktisch:</a:t>
            </a:r>
          </a:p>
          <a:p>
            <a:pPr>
              <a:lnSpc>
                <a:spcPct val="107000"/>
              </a:lnSpc>
              <a:spcAft>
                <a:spcPts val="800"/>
              </a:spcAft>
            </a:pPr>
            <a:r>
              <a:rPr lang="nl-NL" sz="2000" kern="100" dirty="0">
                <a:latin typeface="Calibri" panose="020F0502020204030204" pitchFamily="34" charset="0"/>
                <a:cs typeface="Times New Roman" panose="02020603050405020304" pitchFamily="18" charset="0"/>
              </a:rPr>
              <a:t>Een rookgascondensor heeft als doel om warmteverliezen via de rookgassen te beperken. Het plaatsen van condensors zorgt ervoor dat rookgassen worden afgekoeld tot onder het dauwpunt. Door de condensatie van de waterdamp in de rookgassen tot vloeibaar water, komt condensatiewarmte vrij. Deze warmte kan worden afgestaan aan water op lagere temperatuur (b.v. water op 30°C) en het </a:t>
            </a:r>
            <a:r>
              <a:rPr lang="nl-NL" sz="2000" b="1" kern="100" dirty="0">
                <a:latin typeface="Calibri" panose="020F0502020204030204" pitchFamily="34" charset="0"/>
                <a:cs typeface="Times New Roman" panose="02020603050405020304" pitchFamily="18" charset="0"/>
              </a:rPr>
              <a:t>stookrendement kan met 10% verhoogd worden</a:t>
            </a:r>
            <a:r>
              <a:rPr lang="nl-NL" sz="2000" kern="100" dirty="0">
                <a:latin typeface="Calibri" panose="020F0502020204030204" pitchFamily="34" charset="0"/>
                <a:cs typeface="Times New Roman" panose="02020603050405020304" pitchFamily="18" charset="0"/>
              </a:rPr>
              <a:t>.</a:t>
            </a:r>
          </a:p>
          <a:p>
            <a:pPr>
              <a:lnSpc>
                <a:spcPct val="107000"/>
              </a:lnSpc>
              <a:spcAft>
                <a:spcPts val="800"/>
              </a:spcAft>
            </a:pPr>
            <a:endParaRPr lang="nl-NL"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474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Verbrandingsproces</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9</a:t>
            </a:fld>
            <a:endParaRPr lang="nl-BE"/>
          </a:p>
        </p:txBody>
      </p:sp>
      <p:sp>
        <p:nvSpPr>
          <p:cNvPr id="2" name="Text Box 2">
            <a:extLst>
              <a:ext uri="{FF2B5EF4-FFF2-40B4-BE49-F238E27FC236}">
                <a16:creationId xmlns:a16="http://schemas.microsoft.com/office/drawing/2014/main" id="{02FF3173-3014-2924-0B5D-EE8AB01C8C41}"/>
              </a:ext>
            </a:extLst>
          </p:cNvPr>
          <p:cNvSpPr txBox="1">
            <a:spLocks noChangeArrowheads="1"/>
          </p:cNvSpPr>
          <p:nvPr/>
        </p:nvSpPr>
        <p:spPr bwMode="auto">
          <a:xfrm>
            <a:off x="998691" y="1892486"/>
            <a:ext cx="5606795" cy="7060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dirty="0"/>
          </a:p>
          <a:p>
            <a:pPr>
              <a:buClrTx/>
            </a:pPr>
            <a:r>
              <a:rPr lang="nl-BE" altLang="nl-BE" sz="2000" b="1" u="sng" dirty="0">
                <a:latin typeface="+mj-lt"/>
              </a:rPr>
              <a:t>Vlamtemperatuur</a:t>
            </a:r>
            <a:endParaRPr lang="nl-BE" altLang="nl-BE" sz="2000" b="1" i="1" u="sng" dirty="0">
              <a:latin typeface="+mj-lt"/>
            </a:endParaRPr>
          </a:p>
          <a:p>
            <a:pPr>
              <a:buClrTx/>
              <a:buFontTx/>
              <a:buNone/>
            </a:pPr>
            <a:endParaRPr lang="nl-BE" altLang="nl-BE" sz="2000" b="1" i="1" dirty="0">
              <a:latin typeface="+mj-lt"/>
            </a:endParaRPr>
          </a:p>
          <a:p>
            <a:pPr>
              <a:buClrTx/>
              <a:buFontTx/>
              <a:buNone/>
            </a:pPr>
            <a:r>
              <a:rPr lang="nl-BE" altLang="nl-BE" sz="2000" dirty="0">
                <a:latin typeface="+mn-lt"/>
              </a:rPr>
              <a:t>is afhankelijk van de soort brandstof die wordt verbrand. </a:t>
            </a:r>
          </a:p>
          <a:p>
            <a:pPr>
              <a:buClrTx/>
              <a:buFontTx/>
              <a:buNone/>
            </a:pPr>
            <a:r>
              <a:rPr lang="nl-BE" altLang="nl-BE" sz="2000" dirty="0">
                <a:latin typeface="+mn-lt"/>
              </a:rPr>
              <a:t>Ideaal gebeurt de verbranding volledig, zonder afgifte van warmte aan omliggende wanden.</a:t>
            </a:r>
          </a:p>
          <a:p>
            <a:pPr>
              <a:buClrTx/>
              <a:buFontTx/>
              <a:buNone/>
            </a:pPr>
            <a:r>
              <a:rPr lang="nl-BE" altLang="nl-BE" sz="2000" dirty="0">
                <a:latin typeface="+mn-lt"/>
              </a:rPr>
              <a:t>Dit zou dan de </a:t>
            </a:r>
            <a:r>
              <a:rPr lang="nl-BE" altLang="nl-BE" sz="2000" dirty="0" err="1">
                <a:latin typeface="+mn-lt"/>
              </a:rPr>
              <a:t>adiabatische</a:t>
            </a:r>
            <a:r>
              <a:rPr lang="nl-BE" altLang="nl-BE" sz="2000" dirty="0">
                <a:latin typeface="+mn-lt"/>
              </a:rPr>
              <a:t> vlamtemperatuur heten. </a:t>
            </a:r>
          </a:p>
          <a:p>
            <a:pPr>
              <a:buClrTx/>
              <a:buFontTx/>
              <a:buNone/>
            </a:pPr>
            <a:r>
              <a:rPr lang="nl-BE" altLang="nl-BE" sz="2000" dirty="0">
                <a:latin typeface="+mn-lt"/>
              </a:rPr>
              <a:t>Praktisch ligt deze waarde echter enkele honderden graden lager als gevolg van straling naar omgeving.</a:t>
            </a:r>
          </a:p>
          <a:p>
            <a:pPr>
              <a:buClrTx/>
              <a:buFontTx/>
              <a:buNone/>
            </a:pPr>
            <a:endParaRPr lang="nl-BE" altLang="nl-BE" sz="2000" dirty="0">
              <a:latin typeface="+mn-lt"/>
            </a:endParaRPr>
          </a:p>
          <a:p>
            <a:pPr>
              <a:buClrTx/>
              <a:buFontTx/>
              <a:buNone/>
            </a:pPr>
            <a:endParaRPr lang="nl-BE" altLang="nl-BE" sz="2000" dirty="0">
              <a:latin typeface="+mn-lt"/>
            </a:endParaRPr>
          </a:p>
          <a:p>
            <a:pPr>
              <a:buClrTx/>
              <a:buFontTx/>
              <a:buNone/>
            </a:pPr>
            <a:endParaRPr lang="nl-BE" altLang="nl-BE" sz="1400" dirty="0">
              <a:latin typeface="Arial" panose="020B0604020202020204" pitchFamily="34" charset="0"/>
            </a:endParaRPr>
          </a:p>
          <a:p>
            <a:pPr>
              <a:buClrTx/>
              <a:buFontTx/>
              <a:buNone/>
            </a:pPr>
            <a:endParaRPr lang="nl-BE" altLang="nl-BE" sz="1400" dirty="0">
              <a:latin typeface="Arial" panose="020B0604020202020204" pitchFamily="34" charset="0"/>
            </a:endParaRPr>
          </a:p>
        </p:txBody>
      </p:sp>
      <p:graphicFrame>
        <p:nvGraphicFramePr>
          <p:cNvPr id="7" name="Tabel 6">
            <a:extLst>
              <a:ext uri="{FF2B5EF4-FFF2-40B4-BE49-F238E27FC236}">
                <a16:creationId xmlns:a16="http://schemas.microsoft.com/office/drawing/2014/main" id="{5FB76E63-489E-175A-EFCC-0CA93E47DDE1}"/>
              </a:ext>
            </a:extLst>
          </p:cNvPr>
          <p:cNvGraphicFramePr>
            <a:graphicFrameLocks noGrp="1"/>
          </p:cNvGraphicFramePr>
          <p:nvPr>
            <p:extLst>
              <p:ext uri="{D42A27DB-BD31-4B8C-83A1-F6EECF244321}">
                <p14:modId xmlns:p14="http://schemas.microsoft.com/office/powerpoint/2010/main" val="3530818120"/>
              </p:ext>
            </p:extLst>
          </p:nvPr>
        </p:nvGraphicFramePr>
        <p:xfrm>
          <a:off x="998692" y="6088229"/>
          <a:ext cx="5606796" cy="2214880"/>
        </p:xfrm>
        <a:graphic>
          <a:graphicData uri="http://schemas.openxmlformats.org/drawingml/2006/table">
            <a:tbl>
              <a:tblPr firstRow="1" bandRow="1">
                <a:tableStyleId>{5C22544A-7EE6-4342-B048-85BDC9FD1C3A}</a:tableStyleId>
              </a:tblPr>
              <a:tblGrid>
                <a:gridCol w="1302258">
                  <a:extLst>
                    <a:ext uri="{9D8B030D-6E8A-4147-A177-3AD203B41FA5}">
                      <a16:colId xmlns:a16="http://schemas.microsoft.com/office/drawing/2014/main" val="977271304"/>
                    </a:ext>
                  </a:extLst>
                </a:gridCol>
                <a:gridCol w="2152269">
                  <a:extLst>
                    <a:ext uri="{9D8B030D-6E8A-4147-A177-3AD203B41FA5}">
                      <a16:colId xmlns:a16="http://schemas.microsoft.com/office/drawing/2014/main" val="1008802802"/>
                    </a:ext>
                  </a:extLst>
                </a:gridCol>
                <a:gridCol w="2152269">
                  <a:extLst>
                    <a:ext uri="{9D8B030D-6E8A-4147-A177-3AD203B41FA5}">
                      <a16:colId xmlns:a16="http://schemas.microsoft.com/office/drawing/2014/main" val="2283131065"/>
                    </a:ext>
                  </a:extLst>
                </a:gridCol>
              </a:tblGrid>
              <a:tr h="370840">
                <a:tc>
                  <a:txBody>
                    <a:bodyPr/>
                    <a:lstStyle/>
                    <a:p>
                      <a:r>
                        <a:rPr lang="nl-NL" sz="1400" dirty="0"/>
                        <a:t>Brandstof</a:t>
                      </a:r>
                      <a:endParaRPr lang="nl-BE" sz="1400" dirty="0"/>
                    </a:p>
                  </a:txBody>
                  <a:tcPr/>
                </a:tc>
                <a:tc>
                  <a:txBody>
                    <a:bodyPr/>
                    <a:lstStyle/>
                    <a:p>
                      <a:r>
                        <a:rPr lang="nl-NL" sz="1400" dirty="0" err="1"/>
                        <a:t>Adiabatische</a:t>
                      </a:r>
                      <a:r>
                        <a:rPr lang="nl-NL" sz="1400" dirty="0"/>
                        <a:t> </a:t>
                      </a:r>
                    </a:p>
                    <a:p>
                      <a:r>
                        <a:rPr lang="nl-NL" sz="1400" dirty="0"/>
                        <a:t>vlamtemperatuur </a:t>
                      </a:r>
                    </a:p>
                    <a:p>
                      <a:r>
                        <a:rPr lang="nl-NL" sz="1400" dirty="0"/>
                        <a:t>[°C]</a:t>
                      </a:r>
                      <a:endParaRPr lang="nl-BE" sz="1400" dirty="0"/>
                    </a:p>
                  </a:txBody>
                  <a:tcPr/>
                </a:tc>
                <a:tc>
                  <a:txBody>
                    <a:bodyPr/>
                    <a:lstStyle/>
                    <a:p>
                      <a:r>
                        <a:rPr lang="nl-NL" sz="1400" dirty="0"/>
                        <a:t>Werkelijke </a:t>
                      </a:r>
                    </a:p>
                    <a:p>
                      <a:r>
                        <a:rPr lang="nl-NL" sz="1400" dirty="0"/>
                        <a:t>vlamtemperatuur </a:t>
                      </a:r>
                    </a:p>
                    <a:p>
                      <a:r>
                        <a:rPr lang="nl-NL" sz="1400" dirty="0"/>
                        <a:t>[°C]</a:t>
                      </a:r>
                      <a:endParaRPr lang="nl-BE" sz="1400" dirty="0"/>
                    </a:p>
                  </a:txBody>
                  <a:tcPr/>
                </a:tc>
                <a:extLst>
                  <a:ext uri="{0D108BD9-81ED-4DB2-BD59-A6C34878D82A}">
                    <a16:rowId xmlns:a16="http://schemas.microsoft.com/office/drawing/2014/main" val="467423124"/>
                  </a:ext>
                </a:extLst>
              </a:tr>
              <a:tr h="370840">
                <a:tc>
                  <a:txBody>
                    <a:bodyPr/>
                    <a:lstStyle/>
                    <a:p>
                      <a:r>
                        <a:rPr lang="nl-NL" sz="1400" dirty="0"/>
                        <a:t>Steenkool</a:t>
                      </a:r>
                      <a:endParaRPr lang="nl-BE" sz="1400" dirty="0"/>
                    </a:p>
                  </a:txBody>
                  <a:tcPr/>
                </a:tc>
                <a:tc>
                  <a:txBody>
                    <a:bodyPr/>
                    <a:lstStyle/>
                    <a:p>
                      <a:pPr algn="ctr"/>
                      <a:r>
                        <a:rPr lang="nl-NL" sz="1400" dirty="0"/>
                        <a:t>2.200</a:t>
                      </a:r>
                      <a:endParaRPr lang="nl-BE" sz="1400" dirty="0"/>
                    </a:p>
                  </a:txBody>
                  <a:tcPr/>
                </a:tc>
                <a:tc>
                  <a:txBody>
                    <a:bodyPr/>
                    <a:lstStyle/>
                    <a:p>
                      <a:pPr algn="ctr"/>
                      <a:r>
                        <a:rPr lang="nl-NL" sz="1400" dirty="0"/>
                        <a:t>1.200-1.400</a:t>
                      </a:r>
                      <a:endParaRPr lang="nl-BE" sz="1400" dirty="0"/>
                    </a:p>
                  </a:txBody>
                  <a:tcPr/>
                </a:tc>
                <a:extLst>
                  <a:ext uri="{0D108BD9-81ED-4DB2-BD59-A6C34878D82A}">
                    <a16:rowId xmlns:a16="http://schemas.microsoft.com/office/drawing/2014/main" val="4000021500"/>
                  </a:ext>
                </a:extLst>
              </a:tr>
              <a:tr h="370840">
                <a:tc>
                  <a:txBody>
                    <a:bodyPr/>
                    <a:lstStyle/>
                    <a:p>
                      <a:r>
                        <a:rPr lang="nl-NL" sz="1400" dirty="0"/>
                        <a:t>Zware olie</a:t>
                      </a:r>
                      <a:endParaRPr lang="nl-BE" sz="1400" dirty="0"/>
                    </a:p>
                  </a:txBody>
                  <a:tcPr/>
                </a:tc>
                <a:tc>
                  <a:txBody>
                    <a:bodyPr/>
                    <a:lstStyle/>
                    <a:p>
                      <a:pPr algn="ctr"/>
                      <a:r>
                        <a:rPr lang="nl-NL" sz="1400" dirty="0"/>
                        <a:t>2.000</a:t>
                      </a:r>
                      <a:endParaRPr lang="nl-BE" sz="1400" dirty="0"/>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nl-NL" sz="1400" dirty="0"/>
                        <a:t>1.200-1.600</a:t>
                      </a:r>
                      <a:endParaRPr lang="nl-BE" sz="1400" dirty="0"/>
                    </a:p>
                  </a:txBody>
                  <a:tcPr/>
                </a:tc>
                <a:extLst>
                  <a:ext uri="{0D108BD9-81ED-4DB2-BD59-A6C34878D82A}">
                    <a16:rowId xmlns:a16="http://schemas.microsoft.com/office/drawing/2014/main" val="1930240450"/>
                  </a:ext>
                </a:extLst>
              </a:tr>
              <a:tr h="370840">
                <a:tc>
                  <a:txBody>
                    <a:bodyPr/>
                    <a:lstStyle/>
                    <a:p>
                      <a:r>
                        <a:rPr lang="nl-NL" sz="1400" dirty="0"/>
                        <a:t>Aardgas</a:t>
                      </a:r>
                      <a:endParaRPr lang="nl-BE" sz="1400" dirty="0"/>
                    </a:p>
                  </a:txBody>
                  <a:tcPr/>
                </a:tc>
                <a:tc>
                  <a:txBody>
                    <a:bodyPr/>
                    <a:lstStyle/>
                    <a:p>
                      <a:pPr algn="ctr"/>
                      <a:r>
                        <a:rPr lang="nl-NL" sz="1400" dirty="0"/>
                        <a:t>1.950</a:t>
                      </a:r>
                      <a:endParaRPr lang="nl-BE" sz="1400" dirty="0"/>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nl-NL" sz="1400" dirty="0"/>
                        <a:t>9-1.300</a:t>
                      </a:r>
                      <a:endParaRPr lang="nl-BE" sz="1400" dirty="0"/>
                    </a:p>
                  </a:txBody>
                  <a:tcPr/>
                </a:tc>
                <a:extLst>
                  <a:ext uri="{0D108BD9-81ED-4DB2-BD59-A6C34878D82A}">
                    <a16:rowId xmlns:a16="http://schemas.microsoft.com/office/drawing/2014/main" val="4042881312"/>
                  </a:ext>
                </a:extLst>
              </a:tr>
              <a:tr h="370840">
                <a:tc>
                  <a:txBody>
                    <a:bodyPr/>
                    <a:lstStyle/>
                    <a:p>
                      <a:r>
                        <a:rPr lang="nl-NL" sz="1400" dirty="0"/>
                        <a:t>Waterstof</a:t>
                      </a:r>
                      <a:endParaRPr lang="nl-BE" sz="1400" dirty="0"/>
                    </a:p>
                  </a:txBody>
                  <a:tcPr/>
                </a:tc>
                <a:tc>
                  <a:txBody>
                    <a:bodyPr/>
                    <a:lstStyle/>
                    <a:p>
                      <a:pPr algn="ctr"/>
                      <a:r>
                        <a:rPr lang="nl-NL" sz="1400" dirty="0"/>
                        <a:t>2.045</a:t>
                      </a:r>
                      <a:endParaRPr lang="nl-BE" sz="1400" dirty="0"/>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nl-NL" sz="1400" dirty="0"/>
                        <a:t>1.500-1.600</a:t>
                      </a:r>
                      <a:endParaRPr lang="nl-BE" sz="1400" dirty="0"/>
                    </a:p>
                  </a:txBody>
                  <a:tcPr/>
                </a:tc>
                <a:extLst>
                  <a:ext uri="{0D108BD9-81ED-4DB2-BD59-A6C34878D82A}">
                    <a16:rowId xmlns:a16="http://schemas.microsoft.com/office/drawing/2014/main" val="1382334702"/>
                  </a:ext>
                </a:extLst>
              </a:tr>
            </a:tbl>
          </a:graphicData>
        </a:graphic>
      </p:graphicFrame>
      <p:sp>
        <p:nvSpPr>
          <p:cNvPr id="8" name="Text Box 2">
            <a:extLst>
              <a:ext uri="{FF2B5EF4-FFF2-40B4-BE49-F238E27FC236}">
                <a16:creationId xmlns:a16="http://schemas.microsoft.com/office/drawing/2014/main" id="{00ED4379-0C79-739A-F872-231B158A135A}"/>
              </a:ext>
            </a:extLst>
          </p:cNvPr>
          <p:cNvSpPr txBox="1">
            <a:spLocks noChangeArrowheads="1"/>
          </p:cNvSpPr>
          <p:nvPr/>
        </p:nvSpPr>
        <p:spPr bwMode="auto">
          <a:xfrm>
            <a:off x="7183401" y="1892486"/>
            <a:ext cx="5606795" cy="7060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panose="02020603050405020304" pitchFamily="18" charset="0"/>
                <a:ea typeface="SimSun" panose="02010600030101010101" pitchFamily="2" charset="-122"/>
              </a:defRPr>
            </a:lvl9pPr>
          </a:lstStyle>
          <a:p>
            <a:pPr>
              <a:buClrTx/>
              <a:buFontTx/>
              <a:buNone/>
            </a:pPr>
            <a:endParaRPr lang="nl-BE" altLang="nl-BE" dirty="0"/>
          </a:p>
          <a:p>
            <a:pPr>
              <a:buClrTx/>
            </a:pPr>
            <a:r>
              <a:rPr lang="nl-BE" altLang="nl-BE" sz="2000" b="1" u="sng" dirty="0">
                <a:latin typeface="+mj-lt"/>
              </a:rPr>
              <a:t>Ontstekingstemperatuur</a:t>
            </a:r>
          </a:p>
          <a:p>
            <a:pPr>
              <a:buClrTx/>
              <a:buFontTx/>
              <a:buNone/>
            </a:pPr>
            <a:endParaRPr lang="nl-BE" altLang="nl-BE" sz="2000" b="1" i="1" dirty="0">
              <a:latin typeface="+mj-lt"/>
            </a:endParaRPr>
          </a:p>
          <a:p>
            <a:pPr>
              <a:buClrTx/>
              <a:buFontTx/>
              <a:buNone/>
            </a:pPr>
            <a:r>
              <a:rPr lang="nl-NL" altLang="nl-BE" sz="2000" dirty="0">
                <a:latin typeface="+mn-lt"/>
              </a:rPr>
              <a:t>De ontstekingstemperatuur van een brandstof is het laagste punt waarop een brandstof vanzelf zal ontbranden zonder dat er een externe ontstekingsbron nodig is.</a:t>
            </a:r>
          </a:p>
          <a:p>
            <a:pPr>
              <a:buClrTx/>
              <a:buFontTx/>
              <a:buNone/>
            </a:pPr>
            <a:endParaRPr lang="nl-NL" altLang="nl-BE" sz="2000" dirty="0">
              <a:latin typeface="+mn-lt"/>
            </a:endParaRPr>
          </a:p>
          <a:p>
            <a:pPr>
              <a:buClrTx/>
              <a:buFontTx/>
              <a:buNone/>
            </a:pPr>
            <a:endParaRPr lang="nl-BE" altLang="nl-BE" sz="2000" dirty="0">
              <a:latin typeface="+mn-lt"/>
            </a:endParaRPr>
          </a:p>
          <a:p>
            <a:pPr>
              <a:buClrTx/>
              <a:buFontTx/>
              <a:buNone/>
            </a:pPr>
            <a:endParaRPr lang="nl-BE" altLang="nl-BE" sz="2000" dirty="0">
              <a:latin typeface="+mn-lt"/>
            </a:endParaRPr>
          </a:p>
          <a:p>
            <a:pPr>
              <a:buClrTx/>
              <a:buFontTx/>
              <a:buNone/>
            </a:pPr>
            <a:endParaRPr lang="nl-BE" altLang="nl-BE" sz="1400" dirty="0">
              <a:latin typeface="Arial" panose="020B0604020202020204" pitchFamily="34" charset="0"/>
            </a:endParaRPr>
          </a:p>
          <a:p>
            <a:pPr>
              <a:buClrTx/>
              <a:buFontTx/>
              <a:buNone/>
            </a:pPr>
            <a:endParaRPr lang="nl-BE" altLang="nl-BE" sz="1400" dirty="0">
              <a:latin typeface="Arial" panose="020B0604020202020204" pitchFamily="34" charset="0"/>
            </a:endParaRPr>
          </a:p>
        </p:txBody>
      </p:sp>
      <p:graphicFrame>
        <p:nvGraphicFramePr>
          <p:cNvPr id="9" name="Tabel 8">
            <a:extLst>
              <a:ext uri="{FF2B5EF4-FFF2-40B4-BE49-F238E27FC236}">
                <a16:creationId xmlns:a16="http://schemas.microsoft.com/office/drawing/2014/main" id="{F4A4E46C-510D-D6EB-7C12-91A3B26BD291}"/>
              </a:ext>
            </a:extLst>
          </p:cNvPr>
          <p:cNvGraphicFramePr>
            <a:graphicFrameLocks noGrp="1"/>
          </p:cNvGraphicFramePr>
          <p:nvPr>
            <p:extLst>
              <p:ext uri="{D42A27DB-BD31-4B8C-83A1-F6EECF244321}">
                <p14:modId xmlns:p14="http://schemas.microsoft.com/office/powerpoint/2010/main" val="2669747630"/>
              </p:ext>
            </p:extLst>
          </p:nvPr>
        </p:nvGraphicFramePr>
        <p:xfrm>
          <a:off x="7183400" y="6088229"/>
          <a:ext cx="3454527" cy="2001520"/>
        </p:xfrm>
        <a:graphic>
          <a:graphicData uri="http://schemas.openxmlformats.org/drawingml/2006/table">
            <a:tbl>
              <a:tblPr firstRow="1" bandRow="1">
                <a:tableStyleId>{5C22544A-7EE6-4342-B048-85BDC9FD1C3A}</a:tableStyleId>
              </a:tblPr>
              <a:tblGrid>
                <a:gridCol w="1302258">
                  <a:extLst>
                    <a:ext uri="{9D8B030D-6E8A-4147-A177-3AD203B41FA5}">
                      <a16:colId xmlns:a16="http://schemas.microsoft.com/office/drawing/2014/main" val="977271304"/>
                    </a:ext>
                  </a:extLst>
                </a:gridCol>
                <a:gridCol w="2152269">
                  <a:extLst>
                    <a:ext uri="{9D8B030D-6E8A-4147-A177-3AD203B41FA5}">
                      <a16:colId xmlns:a16="http://schemas.microsoft.com/office/drawing/2014/main" val="1008802802"/>
                    </a:ext>
                  </a:extLst>
                </a:gridCol>
              </a:tblGrid>
              <a:tr h="370840">
                <a:tc>
                  <a:txBody>
                    <a:bodyPr/>
                    <a:lstStyle/>
                    <a:p>
                      <a:r>
                        <a:rPr lang="nl-NL" sz="1400" dirty="0"/>
                        <a:t>Brandstof</a:t>
                      </a:r>
                      <a:endParaRPr lang="nl-BE" sz="1400" dirty="0"/>
                    </a:p>
                  </a:txBody>
                  <a:tcPr/>
                </a:tc>
                <a:tc>
                  <a:txBody>
                    <a:bodyPr/>
                    <a:lstStyle/>
                    <a:p>
                      <a:r>
                        <a:rPr lang="nl-NL" sz="1400" dirty="0"/>
                        <a:t>Ontstekingstemperatuur</a:t>
                      </a:r>
                    </a:p>
                    <a:p>
                      <a:r>
                        <a:rPr lang="nl-NL" sz="1400" dirty="0"/>
                        <a:t>[°C]</a:t>
                      </a:r>
                      <a:endParaRPr lang="nl-BE" sz="1400" dirty="0"/>
                    </a:p>
                  </a:txBody>
                  <a:tcPr/>
                </a:tc>
                <a:extLst>
                  <a:ext uri="{0D108BD9-81ED-4DB2-BD59-A6C34878D82A}">
                    <a16:rowId xmlns:a16="http://schemas.microsoft.com/office/drawing/2014/main" val="467423124"/>
                  </a:ext>
                </a:extLst>
              </a:tr>
              <a:tr h="370840">
                <a:tc>
                  <a:txBody>
                    <a:bodyPr/>
                    <a:lstStyle/>
                    <a:p>
                      <a:r>
                        <a:rPr lang="nl-BE" sz="1400" kern="1200" dirty="0">
                          <a:solidFill>
                            <a:schemeClr val="dk1"/>
                          </a:solidFill>
                          <a:latin typeface="+mn-lt"/>
                          <a:ea typeface="+mn-ea"/>
                          <a:cs typeface="+mn-cs"/>
                        </a:rPr>
                        <a:t>Benzine</a:t>
                      </a:r>
                    </a:p>
                  </a:txBody>
                  <a:tcPr/>
                </a:tc>
                <a:tc>
                  <a:txBody>
                    <a:bodyPr/>
                    <a:lstStyle/>
                    <a:p>
                      <a:pPr algn="ctr"/>
                      <a:r>
                        <a:rPr lang="nl-NL" sz="1400" dirty="0"/>
                        <a:t>480</a:t>
                      </a:r>
                      <a:endParaRPr lang="nl-BE" sz="1400" dirty="0"/>
                    </a:p>
                  </a:txBody>
                  <a:tcPr/>
                </a:tc>
                <a:extLst>
                  <a:ext uri="{0D108BD9-81ED-4DB2-BD59-A6C34878D82A}">
                    <a16:rowId xmlns:a16="http://schemas.microsoft.com/office/drawing/2014/main" val="4000021500"/>
                  </a:ext>
                </a:extLst>
              </a:tr>
              <a:tr h="370840">
                <a:tc>
                  <a:txBody>
                    <a:bodyPr/>
                    <a:lstStyle/>
                    <a:p>
                      <a:r>
                        <a:rPr lang="nl-NL" sz="1400" dirty="0"/>
                        <a:t>Diesel</a:t>
                      </a:r>
                      <a:endParaRPr lang="nl-BE" sz="1400" dirty="0"/>
                    </a:p>
                  </a:txBody>
                  <a:tcPr/>
                </a:tc>
                <a:tc>
                  <a:txBody>
                    <a:bodyPr/>
                    <a:lstStyle/>
                    <a:p>
                      <a:pPr algn="ctr"/>
                      <a:r>
                        <a:rPr lang="nl-NL" sz="1400" dirty="0"/>
                        <a:t>424</a:t>
                      </a:r>
                      <a:endParaRPr lang="nl-BE" sz="1400" dirty="0"/>
                    </a:p>
                  </a:txBody>
                  <a:tcPr/>
                </a:tc>
                <a:extLst>
                  <a:ext uri="{0D108BD9-81ED-4DB2-BD59-A6C34878D82A}">
                    <a16:rowId xmlns:a16="http://schemas.microsoft.com/office/drawing/2014/main" val="1930240450"/>
                  </a:ext>
                </a:extLst>
              </a:tr>
              <a:tr h="370840">
                <a:tc>
                  <a:txBody>
                    <a:bodyPr/>
                    <a:lstStyle/>
                    <a:p>
                      <a:r>
                        <a:rPr lang="nl-NL" sz="1400" dirty="0"/>
                        <a:t>Aardgas</a:t>
                      </a:r>
                      <a:endParaRPr lang="nl-BE" sz="1400" dirty="0"/>
                    </a:p>
                  </a:txBody>
                  <a:tcPr/>
                </a:tc>
                <a:tc>
                  <a:txBody>
                    <a:bodyPr/>
                    <a:lstStyle/>
                    <a:p>
                      <a:pPr algn="ctr"/>
                      <a:r>
                        <a:rPr lang="nl-NL" sz="1400" dirty="0"/>
                        <a:t>400-950</a:t>
                      </a:r>
                      <a:endParaRPr lang="nl-BE" sz="1400" dirty="0"/>
                    </a:p>
                  </a:txBody>
                  <a:tcPr/>
                </a:tc>
                <a:extLst>
                  <a:ext uri="{0D108BD9-81ED-4DB2-BD59-A6C34878D82A}">
                    <a16:rowId xmlns:a16="http://schemas.microsoft.com/office/drawing/2014/main" val="4042881312"/>
                  </a:ext>
                </a:extLst>
              </a:tr>
              <a:tr h="370840">
                <a:tc>
                  <a:txBody>
                    <a:bodyPr/>
                    <a:lstStyle/>
                    <a:p>
                      <a:r>
                        <a:rPr lang="nl-NL" sz="1400" dirty="0" err="1"/>
                        <a:t>Kersosine</a:t>
                      </a:r>
                      <a:endParaRPr lang="nl-BE" sz="1400" dirty="0"/>
                    </a:p>
                  </a:txBody>
                  <a:tcPr/>
                </a:tc>
                <a:tc>
                  <a:txBody>
                    <a:bodyPr/>
                    <a:lstStyle/>
                    <a:p>
                      <a:pPr algn="ctr"/>
                      <a:r>
                        <a:rPr lang="nl-NL" sz="1400" dirty="0"/>
                        <a:t>210</a:t>
                      </a:r>
                      <a:endParaRPr lang="nl-BE" sz="1400" dirty="0"/>
                    </a:p>
                  </a:txBody>
                  <a:tcPr/>
                </a:tc>
                <a:extLst>
                  <a:ext uri="{0D108BD9-81ED-4DB2-BD59-A6C34878D82A}">
                    <a16:rowId xmlns:a16="http://schemas.microsoft.com/office/drawing/2014/main" val="1382334702"/>
                  </a:ext>
                </a:extLst>
              </a:tr>
            </a:tbl>
          </a:graphicData>
        </a:graphic>
      </p:graphicFrame>
    </p:spTree>
    <p:extLst>
      <p:ext uri="{BB962C8B-B14F-4D97-AF65-F5344CB8AC3E}">
        <p14:creationId xmlns:p14="http://schemas.microsoft.com/office/powerpoint/2010/main" val="3908646258"/>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92CDED4016ED4BB200D3CF0127F330" ma:contentTypeVersion="13" ma:contentTypeDescription="Create a new document." ma:contentTypeScope="" ma:versionID="431bb7cfa28740668ab36fcfe7d6c06d">
  <xsd:schema xmlns:xsd="http://www.w3.org/2001/XMLSchema" xmlns:xs="http://www.w3.org/2001/XMLSchema" xmlns:p="http://schemas.microsoft.com/office/2006/metadata/properties" xmlns:ns2="12a791a6-4702-4820-8a2b-cf6c6e0cbc68" xmlns:ns3="18ae9141-1460-4e20-8698-57f5bcae677e" targetNamespace="http://schemas.microsoft.com/office/2006/metadata/properties" ma:root="true" ma:fieldsID="86e32d2b80c9bed237ef592e826cc75d" ns2:_="" ns3:_="">
    <xsd:import namespace="12a791a6-4702-4820-8a2b-cf6c6e0cbc68"/>
    <xsd:import namespace="18ae9141-1460-4e20-8698-57f5bcae677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a791a6-4702-4820-8a2b-cf6c6e0cbc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d9af33d-1c7e-4655-8224-df3a670842a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ae9141-1460-4e20-8698-57f5bcae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e7f24f3-5133-4b94-abc8-92f029d6e580}" ma:internalName="TaxCatchAll" ma:showField="CatchAllData" ma:web="18ae9141-1460-4e20-8698-57f5bcae677e">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8ae9141-1460-4e20-8698-57f5bcae677e" xsi:nil="true"/>
    <lcf76f155ced4ddcb4097134ff3c332f xmlns="12a791a6-4702-4820-8a2b-cf6c6e0cbc6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B37CC9-99B6-46BA-A732-3F0335C9C9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a791a6-4702-4820-8a2b-cf6c6e0cbc68"/>
    <ds:schemaRef ds:uri="18ae9141-1460-4e20-8698-57f5bcae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HVAC_Les_1</Template>
  <TotalTime>176</TotalTime>
  <Words>3411</Words>
  <Application>Microsoft Office PowerPoint</Application>
  <PresentationFormat>Custom</PresentationFormat>
  <Paragraphs>549</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Rounded MT Bold</vt:lpstr>
      <vt:lpstr>Calibri</vt:lpstr>
      <vt:lpstr>Calibri Light</vt:lpstr>
      <vt:lpstr>Cambria Math</vt:lpstr>
      <vt:lpstr>Howest NL</vt:lpstr>
      <vt:lpstr>HVAC-Les 2</vt:lpstr>
      <vt:lpstr>Warmteproductie via verbranding</vt:lpstr>
      <vt:lpstr>Wat is verbranding?</vt:lpstr>
      <vt:lpstr>Verbrandingschemie</vt:lpstr>
      <vt:lpstr>Overzicht van brandstoffen</vt:lpstr>
      <vt:lpstr>Theoretische luchthoeveelheid</vt:lpstr>
      <vt:lpstr>Rookgashoeveelheid</vt:lpstr>
      <vt:lpstr>Dauwpunts temperatuur van rookgassen</vt:lpstr>
      <vt:lpstr>Verbrandingsproces</vt:lpstr>
      <vt:lpstr>Mazoutbranders</vt:lpstr>
      <vt:lpstr>Aardgasbranders</vt:lpstr>
      <vt:lpstr>Warmwaterketels-overzicht</vt:lpstr>
      <vt:lpstr>Warmwaterketels-overzicht</vt:lpstr>
      <vt:lpstr>Warmtebalans van een ketel</vt:lpstr>
      <vt:lpstr>Ketelrendement en dauwpunt</vt:lpstr>
      <vt:lpstr>Na warm water komt Stoom</vt:lpstr>
      <vt:lpstr>Stoom in de procestechniek</vt:lpstr>
      <vt:lpstr>Water en zijn verschillende vormen</vt:lpstr>
      <vt:lpstr>Tv diagramma voor water</vt:lpstr>
      <vt:lpstr>ph-diagram van water</vt:lpstr>
      <vt:lpstr>Indeling ketel volgens drukniveaus</vt:lpstr>
      <vt:lpstr>Temperatuurstraject van het water in de ketel</vt:lpstr>
      <vt:lpstr>Overzicht ketel uitvoering</vt:lpstr>
      <vt:lpstr>Waterpijpketel</vt:lpstr>
      <vt:lpstr>Vlampijpketel</vt:lpstr>
      <vt:lpstr>Spiraalketel</vt:lpstr>
      <vt:lpstr>Stoomgenerator</vt:lpstr>
      <vt:lpstr>Overzicht stoominstallatie - toebehoren</vt:lpstr>
      <vt:lpstr>Overzicht stoominstallatie - Watervoorbereiding</vt:lpstr>
      <vt:lpstr>Overzicht stoominstallatie – ontgasser</vt:lpstr>
      <vt:lpstr>Overzicht stoominstallatie – pomp- brander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Pieter Salomez</dc:creator>
  <cp:lastModifiedBy>Giquardo Vandaele</cp:lastModifiedBy>
  <cp:revision>122</cp:revision>
  <dcterms:created xsi:type="dcterms:W3CDTF">2024-09-05T12:44:05Z</dcterms:created>
  <dcterms:modified xsi:type="dcterms:W3CDTF">2025-10-07T09:53:16Z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0x010100F692CDED4016ED4BB200D3CF0127F330</vt:lpwstr>
  </property>
  <property fmtid="{D5CDD505-2E9C-101B-9397-08002B2CF9AE}" pid="3" name="MediaServiceImageTags">
    <vt:lpwstr/>
  </property>
</Properties>
</file>